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17"/>
  </p:notesMasterIdLst>
  <p:handoutMasterIdLst>
    <p:handoutMasterId r:id="rId18"/>
  </p:handoutMasterIdLst>
  <p:sldIdLst>
    <p:sldId id="813" r:id="rId5"/>
    <p:sldId id="363" r:id="rId6"/>
    <p:sldId id="1401" r:id="rId7"/>
    <p:sldId id="1402" r:id="rId8"/>
    <p:sldId id="743" r:id="rId9"/>
    <p:sldId id="1403" r:id="rId10"/>
    <p:sldId id="758" r:id="rId11"/>
    <p:sldId id="1414" r:id="rId12"/>
    <p:sldId id="1412" r:id="rId13"/>
    <p:sldId id="1415" r:id="rId14"/>
    <p:sldId id="1405" r:id="rId15"/>
    <p:sldId id="427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Trom" initials="KT" lastIdx="6" clrIdx="0">
    <p:extLst>
      <p:ext uri="{19B8F6BF-5375-455C-9EA6-DF929625EA0E}">
        <p15:presenceInfo xmlns:p15="http://schemas.microsoft.com/office/powerpoint/2012/main" userId="S-1-5-21-3998682035-2425617867-1885180192-6208" providerId="AD"/>
      </p:ext>
    </p:extLst>
  </p:cmAuthor>
  <p:cmAuthor id="2" name="Bonnie Lamb" initials="BL" lastIdx="1" clrIdx="1">
    <p:extLst>
      <p:ext uri="{19B8F6BF-5375-455C-9EA6-DF929625EA0E}">
        <p15:presenceInfo xmlns:p15="http://schemas.microsoft.com/office/powerpoint/2012/main" userId="S-1-5-21-3998682035-2425617867-1885180192-16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95C8"/>
    <a:srgbClr val="CB64FF"/>
    <a:srgbClr val="182D43"/>
    <a:srgbClr val="003366"/>
    <a:srgbClr val="000000"/>
    <a:srgbClr val="DDE744"/>
    <a:srgbClr val="ECF1A9"/>
    <a:srgbClr val="192E42"/>
    <a:srgbClr val="CDFC27"/>
    <a:srgbClr val="E65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14" autoAdjust="0"/>
    <p:restoredTop sz="86425"/>
  </p:normalViewPr>
  <p:slideViewPr>
    <p:cSldViewPr snapToGrid="0" snapToObjects="1">
      <p:cViewPr varScale="1">
        <p:scale>
          <a:sx n="115" d="100"/>
          <a:sy n="115" d="100"/>
        </p:scale>
        <p:origin x="192" y="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372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4EB331-DDF0-9A46-8619-9366B7FC33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621102-76F1-8A46-8FAE-7DD41EFEFF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6DBB785-F1A9-BD40-97D1-0878D6942369}" type="datetimeFigureOut">
              <a:rPr lang="en-US" smtClean="0"/>
              <a:t>11/7/22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C2D06-8A9F-7F4D-A973-3519C996FF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CC588-A753-1B44-B586-A1B64B2A3D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8D0A2C-3CE6-FD4D-A1F9-5B7AE6F9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802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ED8FE0-048B-F54F-A751-23678D6278F3}" type="datetimeFigureOut">
              <a:rPr lang="en-US" smtClean="0"/>
              <a:t>11/7/22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FCDE64-E5E1-334D-A9B2-224D11830D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0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709928"/>
            <a:ext cx="10515600" cy="1922958"/>
          </a:xfrm>
        </p:spPr>
        <p:txBody>
          <a:bodyPr anchor="t">
            <a:noAutofit/>
          </a:bodyPr>
          <a:lstStyle>
            <a:lvl1pPr>
              <a:lnSpc>
                <a:spcPts val="58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739896"/>
            <a:ext cx="8439912" cy="585216"/>
          </a:xfrm>
        </p:spPr>
        <p:txBody>
          <a:bodyPr>
            <a:noAutofit/>
          </a:bodyPr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SUBHEAD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394344"/>
            <a:ext cx="8439912" cy="306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Presented By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680048"/>
            <a:ext cx="8439912" cy="306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97737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hoto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890906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794" y="2444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3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hoto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301094" y="0"/>
            <a:ext cx="8890906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983" y="244475"/>
            <a:ext cx="304800" cy="304800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596784" y="6390533"/>
            <a:ext cx="1415041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03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above centere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-9465"/>
            <a:ext cx="1220251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4194312"/>
            <a:ext cx="12181490" cy="525171"/>
          </a:xfrm>
        </p:spPr>
        <p:txBody>
          <a:bodyPr lIns="914400" rIns="914400" anchor="b">
            <a:norm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1line headline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481280" y="4817173"/>
            <a:ext cx="1250400" cy="32800"/>
            <a:chOff x="4109900" y="752175"/>
            <a:chExt cx="937800" cy="24600"/>
          </a:xfrm>
        </p:grpSpPr>
        <p:sp>
          <p:nvSpPr>
            <p:cNvPr id="8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9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36588" y="5202238"/>
            <a:ext cx="2570162" cy="13112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3439422" y="5202238"/>
            <a:ext cx="2570162" cy="13112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262136" y="5202238"/>
            <a:ext cx="2570162" cy="131127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9064970" y="5202238"/>
            <a:ext cx="2570162" cy="131127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19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20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8008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below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756955"/>
            <a:ext cx="12192000" cy="510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lIns="914400" rIns="914400"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2 line headline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481280" y="1437868"/>
            <a:ext cx="1250400" cy="32800"/>
            <a:chOff x="4109900" y="752175"/>
            <a:chExt cx="937800" cy="24600"/>
          </a:xfrm>
        </p:grpSpPr>
        <p:sp>
          <p:nvSpPr>
            <p:cNvPr id="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0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behin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6626" y="6626"/>
            <a:ext cx="12192000" cy="6858000"/>
          </a:xfr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lIns="914400" rIns="914400" anchor="b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2 line headline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479951" y="1438850"/>
            <a:ext cx="1242609" cy="32800"/>
            <a:chOff x="4109900" y="752175"/>
            <a:chExt cx="937800" cy="24600"/>
          </a:xfrm>
        </p:grpSpPr>
        <p:sp>
          <p:nvSpPr>
            <p:cNvPr id="1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3139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loyee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F74CF1-31CD-6047-B891-09A7A9957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88974" cy="685800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1838766" y="5149373"/>
            <a:ext cx="611443" cy="39166"/>
            <a:chOff x="4386777" y="752175"/>
            <a:chExt cx="384047" cy="24600"/>
          </a:xfrm>
        </p:grpSpPr>
        <p:sp>
          <p:nvSpPr>
            <p:cNvPr id="21" name="Shape 614"/>
            <p:cNvSpPr/>
            <p:nvPr/>
          </p:nvSpPr>
          <p:spPr>
            <a:xfrm>
              <a:off x="4386777" y="752175"/>
              <a:ext cx="192024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2" name="Shape 615"/>
            <p:cNvSpPr/>
            <p:nvPr/>
          </p:nvSpPr>
          <p:spPr>
            <a:xfrm>
              <a:off x="4578800" y="752175"/>
              <a:ext cx="192024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62631" y="682625"/>
            <a:ext cx="1763713" cy="2249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990772" y="3601575"/>
            <a:ext cx="2307430" cy="602343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94344" y="4385346"/>
            <a:ext cx="2300287" cy="60234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997916" y="5396411"/>
            <a:ext cx="2293143" cy="60234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050" b="0">
                <a:solidFill>
                  <a:schemeClr val="accent2"/>
                </a:solidFill>
              </a:defRPr>
            </a:lvl1pPr>
            <a:lvl2pPr marL="457200" indent="0">
              <a:buFont typeface="Arial" charset="0"/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Specialties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01772" y="1310370"/>
            <a:ext cx="6799942" cy="5126716"/>
          </a:xfrm>
        </p:spPr>
        <p:txBody>
          <a:bodyPr numCol="2" spcCol="274320">
            <a:noAutofit/>
          </a:bodyPr>
          <a:lstStyle>
            <a:lvl1pPr marL="0" indent="0">
              <a:lnSpc>
                <a:spcPct val="100000"/>
              </a:lnSpc>
              <a:buNone/>
              <a:defRPr sz="1400" baseline="0"/>
            </a:lvl1pPr>
            <a:lvl2pPr marL="457200" indent="0">
              <a:lnSpc>
                <a:spcPct val="100000"/>
              </a:lnSpc>
              <a:buFont typeface="Arial" charset="0"/>
              <a:buNone/>
              <a:defRPr sz="1400"/>
            </a:lvl2pPr>
            <a:lvl3pPr marL="914400" indent="0">
              <a:lnSpc>
                <a:spcPct val="100000"/>
              </a:lnSpc>
              <a:buNone/>
              <a:defRPr sz="1400"/>
            </a:lvl3pPr>
            <a:lvl4pPr marL="1371600" indent="0">
              <a:lnSpc>
                <a:spcPct val="100000"/>
              </a:lnSpc>
              <a:buNone/>
              <a:defRPr sz="1400"/>
            </a:lvl4pPr>
            <a:lvl5pPr marL="1828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Bio </a:t>
            </a:r>
            <a:r>
              <a:rPr lang="mr-IN" dirty="0"/>
              <a:t>–</a:t>
            </a:r>
            <a:r>
              <a:rPr lang="en-US" dirty="0"/>
              <a:t> 2 column</a:t>
            </a:r>
            <a:r>
              <a:rPr lang="en-US" sz="1400" dirty="0"/>
              <a:t> </a:t>
            </a:r>
          </a:p>
          <a:p>
            <a:pPr>
              <a:spcAft>
                <a:spcPts val="900"/>
              </a:spcAft>
            </a:pPr>
            <a:endParaRPr lang="en-US" sz="1400" dirty="0"/>
          </a:p>
          <a:p>
            <a:pPr lvl="0"/>
            <a:endParaRPr lang="en-US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5197816" y="907516"/>
            <a:ext cx="1250400" cy="32800"/>
            <a:chOff x="4109900" y="752175"/>
            <a:chExt cx="937800" cy="24600"/>
          </a:xfrm>
        </p:grpSpPr>
        <p:sp>
          <p:nvSpPr>
            <p:cNvPr id="30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31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1 and 2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08A794-BC14-1646-9A79-DCD544FC4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" y="0"/>
            <a:ext cx="12212320" cy="6858000"/>
          </a:xfrm>
          <a:prstGeom prst="rect">
            <a:avLst/>
          </a:prstGeom>
        </p:spPr>
      </p:pic>
      <p:sp>
        <p:nvSpPr>
          <p:cNvPr id="1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76855"/>
            <a:ext cx="12192000" cy="131389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1 and 2 line headlines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474696" y="3135125"/>
            <a:ext cx="1242609" cy="32800"/>
            <a:chOff x="4109900" y="752175"/>
            <a:chExt cx="937800" cy="24600"/>
          </a:xfrm>
        </p:grpSpPr>
        <p:sp>
          <p:nvSpPr>
            <p:cNvPr id="14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5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475890" y="3594703"/>
            <a:ext cx="1240221" cy="119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3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80D04D-2B7C-9C45-B659-CA25F2103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" y="0"/>
            <a:ext cx="12212320" cy="6858000"/>
          </a:xfrm>
          <a:prstGeom prst="rect">
            <a:avLst/>
          </a:prstGeom>
        </p:spPr>
      </p:pic>
      <p:sp>
        <p:nvSpPr>
          <p:cNvPr id="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57162"/>
            <a:ext cx="12192000" cy="181802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edit Master title style </a:t>
            </a:r>
            <a:br>
              <a:rPr lang="en-US" dirty="0"/>
            </a:br>
            <a:r>
              <a:rPr lang="en-US" dirty="0"/>
              <a:t>3 line headlines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474696" y="3619562"/>
            <a:ext cx="1242609" cy="32800"/>
            <a:chOff x="4109900" y="752175"/>
            <a:chExt cx="937800" cy="24600"/>
          </a:xfrm>
        </p:grpSpPr>
        <p:sp>
          <p:nvSpPr>
            <p:cNvPr id="8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9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475890" y="4079140"/>
            <a:ext cx="1240221" cy="119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4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C325D4-56B9-744D-B249-FEB87788A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" y="0"/>
            <a:ext cx="12212320" cy="6858000"/>
          </a:xfrm>
          <a:prstGeom prst="rect">
            <a:avLst/>
          </a:prstGeom>
        </p:spPr>
      </p:pic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0320" y="1299412"/>
            <a:ext cx="12191999" cy="237004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4 line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495015" y="4113826"/>
            <a:ext cx="1242609" cy="32800"/>
            <a:chOff x="4109900" y="752175"/>
            <a:chExt cx="937800" cy="24600"/>
          </a:xfrm>
        </p:grpSpPr>
        <p:sp>
          <p:nvSpPr>
            <p:cNvPr id="8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9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496209" y="4573404"/>
            <a:ext cx="1240221" cy="119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759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" y="0"/>
            <a:ext cx="1221232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Light Background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8785"/>
            <a:ext cx="10515600" cy="1745539"/>
          </a:xfrm>
        </p:spPr>
        <p:txBody>
          <a:bodyPr anchor="t"/>
          <a:lstStyle>
            <a:lvl1pPr>
              <a:lnSpc>
                <a:spcPts val="58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50557" y="2946776"/>
            <a:ext cx="8439912" cy="3030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PRESENTED BY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50557" y="3259817"/>
            <a:ext cx="8439912" cy="3112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 baseline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DA6DF1-6C2A-DC49-8284-88CD2D3E45A7}"/>
              </a:ext>
            </a:extLst>
          </p:cNvPr>
          <p:cNvGrpSpPr/>
          <p:nvPr userDrawn="1"/>
        </p:nvGrpSpPr>
        <p:grpSpPr>
          <a:xfrm>
            <a:off x="1005185" y="5450805"/>
            <a:ext cx="3552942" cy="862452"/>
            <a:chOff x="1005185" y="5195085"/>
            <a:chExt cx="3552942" cy="8624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694A9B-D800-974A-B641-5B5BA5E6F1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05185" y="5195085"/>
              <a:ext cx="1642765" cy="8624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DA19EB-C461-904B-BF96-956CAC26FC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61977" y="5773120"/>
              <a:ext cx="1496150" cy="107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404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tom Bar with Log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794" y="244475"/>
            <a:ext cx="304800" cy="304800"/>
          </a:xfrm>
          <a:prstGeom prst="rect">
            <a:avLst/>
          </a:prstGeom>
        </p:spPr>
      </p:pic>
      <p:sp>
        <p:nvSpPr>
          <p:cNvPr id="3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4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345435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49A87A-42EB-E94E-9B8D-C30715CADF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788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4AA51-A2BB-1B4E-B094-3E15209C4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4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B10F8-3A97-45E5-990C-D195FEE30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E3ABF-CF2F-4C06-901C-BB35394CC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714B5-6D2B-4586-92EE-E620345C9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E7BB37-4383-4E95-8B41-00025B496A7E}" type="datetimeFigureOut">
              <a:rPr lang="en-US" smtClean="0"/>
              <a:t>11/7/22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24B9D-D329-4690-AAF4-2382CB053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8FBF3-14F8-47B3-8E39-087FFE96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5278-374C-4AE5-9F96-9F60559843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797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794" y="244475"/>
            <a:ext cx="304800" cy="304800"/>
          </a:xfrm>
          <a:prstGeom prst="rect">
            <a:avLst/>
          </a:prstGeom>
        </p:spPr>
      </p:pic>
      <p:sp>
        <p:nvSpPr>
          <p:cNvPr id="8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9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780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Left Justifi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B7182DE-5A3F-9E2F-D7D7-D9B9BD061B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799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3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421314-4CBA-F4BB-4DEA-A0D064588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49325"/>
            <a:ext cx="10515600" cy="3242779"/>
          </a:xfrm>
        </p:spPr>
        <p:txBody>
          <a:bodyPr>
            <a:noAutofit/>
          </a:bodyPr>
          <a:lstStyle>
            <a:lvl1pPr algn="l">
              <a:defRPr sz="11500" spc="-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9969D0-D843-81D5-7158-9685E108B5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4440789"/>
            <a:ext cx="7848600" cy="609600"/>
          </a:xfrm>
          <a:solidFill>
            <a:schemeClr val="accent1"/>
          </a:solidFill>
        </p:spPr>
        <p:txBody>
          <a:bodyPr lIns="274320" tIns="0" rIns="274320" bIns="91440" anchor="ctr" anchorCtr="0">
            <a:no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CEEACC-AAA3-1317-2136-A32F4AF6FA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4792"/>
          <a:stretch/>
        </p:blipFill>
        <p:spPr>
          <a:xfrm>
            <a:off x="484937" y="5797529"/>
            <a:ext cx="3242514" cy="6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86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64F60D7-3207-A7CB-9F20-FB71B8A09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4792"/>
          <a:stretch/>
        </p:blipFill>
        <p:spPr>
          <a:xfrm>
            <a:off x="484937" y="481459"/>
            <a:ext cx="3242514" cy="6869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A53BE8-D184-3E6D-64CA-7F77D1AF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9276"/>
            <a:ext cx="53821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744C9-D1E4-66D7-F036-C1B054F2DB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70821" y="2658978"/>
            <a:ext cx="4595729" cy="2502569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21DBAA-DD36-EF60-03A0-8DB593CA1E26}"/>
              </a:ext>
            </a:extLst>
          </p:cNvPr>
          <p:cNvCxnSpPr>
            <a:cxnSpLocks/>
          </p:cNvCxnSpPr>
          <p:nvPr userDrawn="1"/>
        </p:nvCxnSpPr>
        <p:spPr>
          <a:xfrm>
            <a:off x="6737684" y="2658979"/>
            <a:ext cx="0" cy="2502568"/>
          </a:xfrm>
          <a:prstGeom prst="line">
            <a:avLst/>
          </a:prstGeom>
          <a:ln w="12700">
            <a:solidFill>
              <a:srgbClr val="CB6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DD7CC9-84C7-657D-AEF6-93D0F031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©2022 The Hoffman Agency</a:t>
            </a:r>
          </a:p>
        </p:txBody>
      </p:sp>
    </p:spTree>
    <p:extLst>
      <p:ext uri="{BB962C8B-B14F-4D97-AF65-F5344CB8AC3E}">
        <p14:creationId xmlns:p14="http://schemas.microsoft.com/office/powerpoint/2010/main" val="229917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1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525146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6004302" y="1122363"/>
            <a:ext cx="5654298" cy="650874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600"/>
              </a:lnSpc>
              <a:defRPr sz="3200"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add headline title 1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6096000" y="1965645"/>
            <a:ext cx="1250400" cy="32800"/>
            <a:chOff x="4109900" y="752175"/>
            <a:chExt cx="937800" cy="24600"/>
          </a:xfrm>
        </p:grpSpPr>
        <p:sp>
          <p:nvSpPr>
            <p:cNvPr id="29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30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001555" y="2254209"/>
            <a:ext cx="5640548" cy="38542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5147638-29A5-7D47-B5BA-F1941BFB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784" y="6390533"/>
            <a:ext cx="1415041" cy="365125"/>
          </a:xfrm>
        </p:spPr>
        <p:txBody>
          <a:bodyPr/>
          <a:lstStyle>
            <a:lvl1pPr>
              <a:defRPr sz="1000"/>
            </a:lvl1pPr>
          </a:lstStyle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0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Image - 3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525146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6004302" y="1583048"/>
            <a:ext cx="5654298" cy="650874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600"/>
              </a:lnSpc>
              <a:defRPr sz="3200"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 to add headline title 1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6096000" y="2426330"/>
            <a:ext cx="1250400" cy="32800"/>
            <a:chOff x="4109900" y="752175"/>
            <a:chExt cx="937800" cy="24600"/>
          </a:xfrm>
        </p:grpSpPr>
        <p:sp>
          <p:nvSpPr>
            <p:cNvPr id="29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30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001555" y="2714894"/>
            <a:ext cx="5640548" cy="38542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5147638-29A5-7D47-B5BA-F1941BFB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784" y="6390533"/>
            <a:ext cx="1415041" cy="365125"/>
          </a:xfrm>
        </p:spPr>
        <p:txBody>
          <a:bodyPr/>
          <a:lstStyle>
            <a:lvl1pPr>
              <a:defRPr sz="1000"/>
            </a:lvl1pPr>
          </a:lstStyle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76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11261" y="1103590"/>
            <a:ext cx="5445125" cy="1104900"/>
          </a:xfrm>
        </p:spPr>
        <p:txBody>
          <a:bodyPr anchor="b">
            <a:noAutofit/>
          </a:bodyPr>
          <a:lstStyle>
            <a:lvl1pPr marL="0" indent="0">
              <a:buNone/>
              <a:defRPr sz="3200" baseline="0"/>
            </a:lvl1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headline title 2 lines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794" y="244475"/>
            <a:ext cx="304800" cy="3048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6096000" y="2402208"/>
            <a:ext cx="1250400" cy="32800"/>
            <a:chOff x="4109900" y="752175"/>
            <a:chExt cx="937800" cy="24600"/>
          </a:xfrm>
        </p:grpSpPr>
        <p:sp>
          <p:nvSpPr>
            <p:cNvPr id="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01555" y="2692473"/>
            <a:ext cx="5433158" cy="385421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6784" y="6390533"/>
            <a:ext cx="1415041" cy="365125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767693" y="0"/>
            <a:ext cx="2757454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4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1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31227"/>
            <a:ext cx="12181490" cy="651751"/>
          </a:xfrm>
        </p:spPr>
        <p:txBody>
          <a:bodyPr lIns="914400" rIns="914400"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1 line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6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5481280" y="980668"/>
            <a:ext cx="1250400" cy="32800"/>
            <a:chOff x="4109900" y="752175"/>
            <a:chExt cx="937800" cy="24600"/>
          </a:xfrm>
        </p:grpSpPr>
        <p:sp>
          <p:nvSpPr>
            <p:cNvPr id="9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0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07464" y="1836285"/>
            <a:ext cx="4794550" cy="80702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TEXT STYLE – SUBHEAD 20pt Bold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807464" y="2690773"/>
            <a:ext cx="4789714" cy="385421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71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lIns="914400" rIns="914400"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2 line headline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481280" y="1437868"/>
            <a:ext cx="1250400" cy="32800"/>
            <a:chOff x="4109900" y="752175"/>
            <a:chExt cx="937800" cy="24600"/>
          </a:xfrm>
        </p:grpSpPr>
        <p:sp>
          <p:nvSpPr>
            <p:cNvPr id="1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07464" y="1836285"/>
            <a:ext cx="4805060" cy="80702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TEXT STYLES – SUBHEAD 20pt Bold</a:t>
            </a:r>
          </a:p>
        </p:txBody>
      </p:sp>
      <p:sp>
        <p:nvSpPr>
          <p:cNvPr id="11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2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807464" y="2690773"/>
            <a:ext cx="4789714" cy="38542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24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1 Line Headline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82941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294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31227"/>
            <a:ext cx="12181490" cy="651751"/>
          </a:xfrm>
        </p:spPr>
        <p:txBody>
          <a:bodyPr lIns="914400" rIns="914400"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1 line headline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481280" y="980668"/>
            <a:ext cx="1250400" cy="32800"/>
            <a:chOff x="4109900" y="752175"/>
            <a:chExt cx="937800" cy="24600"/>
          </a:xfrm>
        </p:grpSpPr>
        <p:sp>
          <p:nvSpPr>
            <p:cNvPr id="9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0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2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3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2 Line Headline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40141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4014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96784" y="6390533"/>
            <a:ext cx="1415041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6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7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5481280" y="1441708"/>
            <a:ext cx="1250400" cy="32800"/>
            <a:chOff x="4109900" y="752175"/>
            <a:chExt cx="937800" cy="24600"/>
          </a:xfrm>
        </p:grpSpPr>
        <p:sp>
          <p:nvSpPr>
            <p:cNvPr id="24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25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lIns="914400" rIns="914400"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2 line headline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96784" y="6390533"/>
            <a:ext cx="14150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3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1" r:id="rId3"/>
    <p:sldLayoutId id="2147483777" r:id="rId4"/>
    <p:sldLayoutId id="2147483765" r:id="rId5"/>
    <p:sldLayoutId id="2147483759" r:id="rId6"/>
    <p:sldLayoutId id="2147483760" r:id="rId7"/>
    <p:sldLayoutId id="2147483748" r:id="rId8"/>
    <p:sldLayoutId id="2147483753" r:id="rId9"/>
    <p:sldLayoutId id="2147483766" r:id="rId10"/>
    <p:sldLayoutId id="2147483767" r:id="rId11"/>
    <p:sldLayoutId id="2147483770" r:id="rId12"/>
    <p:sldLayoutId id="2147483768" r:id="rId13"/>
    <p:sldLayoutId id="2147483769" r:id="rId14"/>
    <p:sldLayoutId id="2147483755" r:id="rId15"/>
    <p:sldLayoutId id="2147483749" r:id="rId16"/>
    <p:sldLayoutId id="2147483762" r:id="rId17"/>
    <p:sldLayoutId id="2147483758" r:id="rId18"/>
    <p:sldLayoutId id="2147483747" r:id="rId19"/>
    <p:sldLayoutId id="2147483774" r:id="rId20"/>
    <p:sldLayoutId id="2147483775" r:id="rId21"/>
    <p:sldLayoutId id="2147483778" r:id="rId22"/>
    <p:sldLayoutId id="2147483776" r:id="rId23"/>
    <p:sldLayoutId id="2147483779" r:id="rId24"/>
    <p:sldLayoutId id="2147483780" r:id="rId25"/>
    <p:sldLayoutId id="2147483783" r:id="rId26"/>
    <p:sldLayoutId id="2147483784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C1D72F"/>
        </a:buClr>
        <a:buSzPct val="110000"/>
        <a:buFont typeface="Wingdings" charset="2"/>
        <a:buChar char="§"/>
        <a:defRPr sz="20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5000"/>
        <a:buFontTx/>
        <a:buBlip>
          <a:blip r:embed="rId29"/>
        </a:buBlip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1D72F"/>
        </a:buClr>
        <a:buSzPct val="120000"/>
        <a:buFont typeface=".AppleSystemUIFont" charset="-120"/>
        <a:buChar char="•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1D72F"/>
        </a:buClr>
        <a:buSzPct val="90000"/>
        <a:buFont typeface=".AppleSystemUIFont" charset="-120"/>
        <a:buChar char="—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1D72F"/>
        </a:buClr>
        <a:buSzPct val="110000"/>
        <a:buFont typeface=".AppleSystemUIFont" charset="-120"/>
        <a:buChar char="»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oz.com/learn/seo/schema-structured-data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ter droplets on a blue surface&#10;&#10;Description automatically generated with medium confidence">
            <a:extLst>
              <a:ext uri="{FF2B5EF4-FFF2-40B4-BE49-F238E27FC236}">
                <a16:creationId xmlns:a16="http://schemas.microsoft.com/office/drawing/2014/main" id="{BD12647E-ED1B-383C-180C-D52A6FB4A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557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DBF2D5-C143-0053-5543-1D5F9826B72A}"/>
              </a:ext>
            </a:extLst>
          </p:cNvPr>
          <p:cNvSpPr/>
          <p:nvPr/>
        </p:nvSpPr>
        <p:spPr>
          <a:xfrm>
            <a:off x="0" y="0"/>
            <a:ext cx="12295572" cy="6858000"/>
          </a:xfrm>
          <a:prstGeom prst="rect">
            <a:avLst/>
          </a:prstGeom>
          <a:solidFill>
            <a:schemeClr val="accent2">
              <a:alpha val="799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3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43581-7251-CC39-01C7-14F56972BE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4440789"/>
            <a:ext cx="10118271" cy="609600"/>
          </a:xfrm>
          <a:solidFill>
            <a:schemeClr val="accent1"/>
          </a:solidFill>
        </p:spPr>
        <p:txBody>
          <a:bodyPr tIns="91440"/>
          <a:lstStyle/>
          <a:p>
            <a:r>
              <a:rPr lang="en-US" dirty="0">
                <a:latin typeface="Franklin Gothic Book" panose="020B0503020102020204" pitchFamily="34" charset="0"/>
              </a:rPr>
              <a:t>SEO and Audience-centric Content Extend Reach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4F6175A3-6A6C-2DEA-2513-E7AF0F648742}"/>
              </a:ext>
            </a:extLst>
          </p:cNvPr>
          <p:cNvSpPr txBox="1">
            <a:spLocks/>
          </p:cNvSpPr>
          <p:nvPr/>
        </p:nvSpPr>
        <p:spPr>
          <a:xfrm>
            <a:off x="838200" y="949325"/>
            <a:ext cx="11547021" cy="324277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11500" i="1" kern="1200" spc="-300">
                <a:solidFill>
                  <a:schemeClr val="bg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cs typeface="Segoe UI" charset="0"/>
              </a:rPr>
              <a:t>Synopsys Corporate Blog</a:t>
            </a:r>
            <a:br>
              <a:rPr kumimoji="0" lang="en-US" sz="8000" b="0" i="1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cs typeface="Segoe UI" charset="0"/>
              </a:rPr>
            </a:br>
            <a:r>
              <a:rPr kumimoji="0" lang="en-US" sz="8000" b="0" i="1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cs typeface="Segoe UI" charset="0"/>
              </a:rPr>
              <a:t>Advances Thought Leadership</a:t>
            </a:r>
            <a:endParaRPr kumimoji="0" lang="en-US" sz="7200" b="0" i="1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/>
              <a:cs typeface="Segoe UI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44B0E65-77EC-A6A8-8673-5B78EB72F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792"/>
          <a:stretch/>
        </p:blipFill>
        <p:spPr>
          <a:xfrm>
            <a:off x="484937" y="5797529"/>
            <a:ext cx="3242514" cy="6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7358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6197FE1-9DE1-E2D7-C90D-7274FB2692CD}"/>
              </a:ext>
            </a:extLst>
          </p:cNvPr>
          <p:cNvGrpSpPr/>
          <p:nvPr/>
        </p:nvGrpSpPr>
        <p:grpSpPr>
          <a:xfrm>
            <a:off x="6675120" y="1307592"/>
            <a:ext cx="4516020" cy="4810937"/>
            <a:chOff x="6675120" y="1307592"/>
            <a:chExt cx="4516020" cy="48109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D95CA7-5B70-3FE6-F4F0-1FDE8D1390EC}"/>
                </a:ext>
              </a:extLst>
            </p:cNvPr>
            <p:cNvGrpSpPr/>
            <p:nvPr/>
          </p:nvGrpSpPr>
          <p:grpSpPr>
            <a:xfrm>
              <a:off x="6675120" y="1307592"/>
              <a:ext cx="4516020" cy="4747327"/>
              <a:chOff x="6808573" y="1595675"/>
              <a:chExt cx="3326469" cy="349684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1FD2113-7002-6914-D802-D248F464B0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3262" t="-654" r="14736" b="60632"/>
              <a:stretch/>
            </p:blipFill>
            <p:spPr>
              <a:xfrm>
                <a:off x="6808574" y="1595675"/>
                <a:ext cx="3218354" cy="172405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FE82944-679D-3268-787B-52D58F59CA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262" t="7004" r="12317" b="51843"/>
              <a:stretch/>
            </p:blipFill>
            <p:spPr>
              <a:xfrm>
                <a:off x="6808573" y="3319727"/>
                <a:ext cx="3326469" cy="177279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AB0ECA7-A8A9-BDE4-F2DE-06AC0DFCA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1524" t="600" r="68309" b="92469"/>
              <a:stretch/>
            </p:blipFill>
            <p:spPr>
              <a:xfrm>
                <a:off x="6839505" y="1649672"/>
                <a:ext cx="1484638" cy="2985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BF8D61-829E-31DA-D8EC-833A436D3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5271" r="-103103"/>
            <a:stretch/>
          </p:blipFill>
          <p:spPr>
            <a:xfrm>
              <a:off x="6675121" y="1307592"/>
              <a:ext cx="4369244" cy="4810937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510" y="231227"/>
            <a:ext cx="12181490" cy="651751"/>
          </a:xfrm>
        </p:spPr>
        <p:txBody>
          <a:bodyPr/>
          <a:lstStyle/>
          <a:p>
            <a:r>
              <a:rPr lang="en-US" dirty="0"/>
              <a:t>Mapping Content to Issues That Journalists Cover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596784" y="6390533"/>
            <a:ext cx="1415041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804672" y="1380744"/>
            <a:ext cx="5421199" cy="38544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Plug [counterfeit chips] into Google and you can see the Synopsys post often appears in the No. 1 position, outranking similar articles from Ars </a:t>
            </a:r>
            <a:r>
              <a:rPr lang="en-US" dirty="0" err="1"/>
              <a:t>Technica</a:t>
            </a:r>
            <a:r>
              <a:rPr lang="en-US" dirty="0"/>
              <a:t>, The Register and Tom’s Hardware, among others.</a:t>
            </a:r>
          </a:p>
        </p:txBody>
      </p:sp>
    </p:spTree>
    <p:extLst>
      <p:ext uri="{BB962C8B-B14F-4D97-AF65-F5344CB8AC3E}">
        <p14:creationId xmlns:p14="http://schemas.microsoft.com/office/powerpoint/2010/main" val="3374216389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B31F4D-1417-426B-A6B6-6C763C900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71" r="-103103"/>
          <a:stretch/>
        </p:blipFill>
        <p:spPr>
          <a:xfrm>
            <a:off x="6675121" y="1307592"/>
            <a:ext cx="4141921" cy="481093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9A9A9C-AA51-4A39-A3DC-6E8D07300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1380743"/>
            <a:ext cx="5291328" cy="470890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“From Silicon to Software” now ranks in </a:t>
            </a:r>
            <a:br>
              <a:rPr lang="en-US" dirty="0"/>
            </a:br>
            <a:r>
              <a:rPr lang="en-US" dirty="0"/>
              <a:t>the SERP (search engine results page) for </a:t>
            </a:r>
            <a:br>
              <a:rPr lang="en-US" dirty="0"/>
            </a:br>
            <a:r>
              <a:rPr lang="en-US" dirty="0"/>
              <a:t>over 500 additional organic search terms, including valuable unbranded terms.</a:t>
            </a:r>
          </a:p>
          <a:p>
            <a:pPr>
              <a:lnSpc>
                <a:spcPct val="95000"/>
              </a:lnSpc>
              <a:spcBef>
                <a:spcPts val="1300"/>
              </a:spcBef>
            </a:pPr>
            <a:r>
              <a:rPr lang="en-US" dirty="0"/>
              <a:t>Organic search traffic has the highest engagement of any traffic source to </a:t>
            </a:r>
            <a:br>
              <a:rPr lang="en-US" dirty="0"/>
            </a:br>
            <a:r>
              <a:rPr lang="en-US" dirty="0"/>
              <a:t>the blog.</a:t>
            </a:r>
          </a:p>
          <a:p>
            <a:pPr>
              <a:lnSpc>
                <a:spcPct val="95000"/>
              </a:lnSpc>
              <a:spcBef>
                <a:spcPts val="1300"/>
              </a:spcBef>
            </a:pPr>
            <a:r>
              <a:rPr lang="en-US" dirty="0"/>
              <a:t>The blog has gained over 700 new backlinks from different referring domains, including industry publications.</a:t>
            </a:r>
          </a:p>
          <a:p>
            <a:pPr lvl="1">
              <a:lnSpc>
                <a:spcPct val="95000"/>
              </a:lnSpc>
              <a:spcBef>
                <a:spcPts val="600"/>
              </a:spcBef>
            </a:pPr>
            <a:r>
              <a:rPr lang="en-US" sz="1700" dirty="0"/>
              <a:t>A </a:t>
            </a:r>
            <a:r>
              <a:rPr lang="en-US" dirty="0"/>
              <a:t>“vote” for the quality of the content.</a:t>
            </a:r>
          </a:p>
          <a:p>
            <a:pPr>
              <a:lnSpc>
                <a:spcPct val="95000"/>
              </a:lnSpc>
              <a:spcBef>
                <a:spcPts val="1300"/>
              </a:spcBef>
            </a:pPr>
            <a:r>
              <a:rPr lang="en-US" dirty="0"/>
              <a:t>Finally, average time spent on-site is extremely high, again reflecting quality content that people actual read.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B1D4C-1770-46F6-B45D-90ADE931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A51E4A-581F-5544-B56C-A1F84DDD14FA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353171-A930-4608-87E4-A96AE3EF59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Overall Blog Results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69A066D-3CBA-B22B-5838-811A4DE41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5400" b="6805"/>
          <a:stretch/>
        </p:blipFill>
        <p:spPr>
          <a:xfrm>
            <a:off x="6677497" y="1424547"/>
            <a:ext cx="4139545" cy="4665104"/>
          </a:xfrm>
          <a:prstGeom prst="rect">
            <a:avLst/>
          </a:prstGeom>
          <a:noFill/>
          <a:ln w="3175">
            <a:noFill/>
          </a:ln>
          <a:effectLst/>
        </p:spPr>
      </p:pic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F2AC19-BB83-5051-FAF9-6137689FC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416" r="49310" b="92774"/>
          <a:stretch/>
        </p:blipFill>
        <p:spPr>
          <a:xfrm>
            <a:off x="6718301" y="1424546"/>
            <a:ext cx="2549526" cy="361701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16933464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4AC1B25-2AA8-E107-F70D-1368254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connect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411FEBA-7953-FB9E-2F3E-91A8993F6D3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  <a:latin typeface="Constantia" panose="02030602050306030303" pitchFamily="18" charset="0"/>
              </a:rPr>
              <a:t>The Hoffman Agency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Worldwide HQ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325 South 1st Street, 3rd Floor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San Jose, CA 95113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+1 (408) 286 2611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9DFC347-FE74-7EDE-3784-D9F580AB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©2022 The Hoffman Agency</a:t>
            </a:r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2AB5A458-991E-2727-BC91-EA7EA780598C}"/>
              </a:ext>
            </a:extLst>
          </p:cNvPr>
          <p:cNvSpPr txBox="1">
            <a:spLocks/>
          </p:cNvSpPr>
          <p:nvPr/>
        </p:nvSpPr>
        <p:spPr>
          <a:xfrm>
            <a:off x="838199" y="3169276"/>
            <a:ext cx="4538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r>
              <a:rPr lang="en-US" i="1" spc="-150" dirty="0">
                <a:solidFill>
                  <a:schemeClr val="bg1"/>
                </a:solidFill>
                <a:latin typeface="Constantia" panose="02030602050306030303" pitchFamily="18" charset="0"/>
              </a:rPr>
              <a:t>Let’s connect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AA486-DACD-77E0-D8DA-F3437CAFC102}"/>
              </a:ext>
            </a:extLst>
          </p:cNvPr>
          <p:cNvSpPr txBox="1"/>
          <p:nvPr/>
        </p:nvSpPr>
        <p:spPr>
          <a:xfrm>
            <a:off x="8823568" y="6515786"/>
            <a:ext cx="32316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6595C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©2022 The Hoffman Agency</a:t>
            </a:r>
          </a:p>
        </p:txBody>
      </p:sp>
    </p:spTree>
    <p:extLst>
      <p:ext uri="{BB962C8B-B14F-4D97-AF65-F5344CB8AC3E}">
        <p14:creationId xmlns:p14="http://schemas.microsoft.com/office/powerpoint/2010/main" val="2987137133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BF8747-7395-45D9-B993-265424881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865" y="1514038"/>
            <a:ext cx="6938064" cy="48407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3EF8A0-E311-456E-B7A1-7E6A47DCDD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10" y="231227"/>
            <a:ext cx="12181490" cy="651751"/>
          </a:xfrm>
        </p:spPr>
        <p:txBody>
          <a:bodyPr/>
          <a:lstStyle/>
          <a:p>
            <a:r>
              <a:rPr lang="en-US" dirty="0"/>
              <a:t>The Assignment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996E371-4403-4491-9B01-AD246B41B6F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4672" y="1380744"/>
            <a:ext cx="3846841" cy="3854450"/>
          </a:xfrm>
        </p:spPr>
        <p:txBody>
          <a:bodyPr/>
          <a:lstStyle/>
          <a:p>
            <a:r>
              <a:rPr lang="en-US" dirty="0"/>
              <a:t>Synopsys wanted to extend the reach of the blog, appealing to a wider audience. More than produce fresh content, this meant optimizing the blog for organic search.</a:t>
            </a:r>
          </a:p>
          <a:p>
            <a:pPr lvl="1"/>
            <a:r>
              <a:rPr lang="en-US" dirty="0"/>
              <a:t>We supported the in-house team in tapping multiple subject matter experts </a:t>
            </a:r>
            <a:br>
              <a:rPr lang="en-US" dirty="0"/>
            </a:br>
            <a:r>
              <a:rPr lang="en-US" dirty="0"/>
              <a:t>and amplifying thought leadership content.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48824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0E731C-021C-4CB2-805E-44A4ED882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972644"/>
            <a:ext cx="12192000" cy="1817687"/>
          </a:xfrm>
        </p:spPr>
        <p:txBody>
          <a:bodyPr/>
          <a:lstStyle/>
          <a:p>
            <a:r>
              <a:rPr lang="en-US" dirty="0"/>
              <a:t>SEO + Compelling Content: </a:t>
            </a:r>
            <a:br>
              <a:rPr lang="en-US" dirty="0"/>
            </a:br>
            <a:r>
              <a:rPr lang="en-US" dirty="0"/>
              <a:t>The One-Two Combo  </a:t>
            </a:r>
            <a:br>
              <a:rPr lang="en-US" dirty="0"/>
            </a:br>
            <a:r>
              <a:rPr lang="en-US" dirty="0"/>
              <a:t>to Make the Magic Happen</a:t>
            </a:r>
          </a:p>
          <a:p>
            <a:endParaRPr lang="en-US" dirty="0"/>
          </a:p>
        </p:txBody>
      </p:sp>
      <p:pic>
        <p:nvPicPr>
          <p:cNvPr id="5" name="Picture Placeholder 4" descr="Playbook outline">
            <a:extLst>
              <a:ext uri="{FF2B5EF4-FFF2-40B4-BE49-F238E27FC236}">
                <a16:creationId xmlns:a16="http://schemas.microsoft.com/office/drawing/2014/main" id="{5C85F0FB-33D8-4CF0-B08E-3EB3531202F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90" b="1790"/>
          <a:stretch/>
        </p:blipFill>
        <p:spPr>
          <a:xfrm>
            <a:off x="5435604" y="4058997"/>
            <a:ext cx="1240221" cy="1198014"/>
          </a:xfrm>
        </p:spPr>
      </p:pic>
    </p:spTree>
    <p:extLst>
      <p:ext uri="{BB962C8B-B14F-4D97-AF65-F5344CB8AC3E}">
        <p14:creationId xmlns:p14="http://schemas.microsoft.com/office/powerpoint/2010/main" val="1415946140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0510" y="231227"/>
            <a:ext cx="12181490" cy="651751"/>
          </a:xfrm>
        </p:spPr>
        <p:txBody>
          <a:bodyPr/>
          <a:lstStyle/>
          <a:p>
            <a:r>
              <a:rPr lang="en-US" dirty="0"/>
              <a:t>Let’s Talk Content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596784" y="6390533"/>
            <a:ext cx="1415041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804672" y="1380744"/>
            <a:ext cx="10836094" cy="38544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Everyone has heard the mantra, “Content is king.” 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This is a lie; content is </a:t>
            </a:r>
            <a:r>
              <a:rPr lang="en-US" b="1" i="1" dirty="0"/>
              <a:t>not </a:t>
            </a:r>
            <a:r>
              <a:rPr lang="en-US" dirty="0"/>
              <a:t>king.</a:t>
            </a:r>
          </a:p>
          <a:p>
            <a:pPr>
              <a:lnSpc>
                <a:spcPct val="95000"/>
              </a:lnSpc>
              <a:spcBef>
                <a:spcPts val="900"/>
              </a:spcBef>
            </a:pPr>
            <a:r>
              <a:rPr lang="en-US" dirty="0"/>
              <a:t>Compelling content is king. In this case, we defined compelling content as helping </a:t>
            </a:r>
            <a:br>
              <a:rPr lang="en-US" dirty="0"/>
            </a:br>
            <a:r>
              <a:rPr lang="en-US" dirty="0"/>
              <a:t>readers do their jobs better.</a:t>
            </a:r>
          </a:p>
          <a:p>
            <a:pPr>
              <a:lnSpc>
                <a:spcPct val="95000"/>
              </a:lnSpc>
              <a:spcBef>
                <a:spcPts val="900"/>
              </a:spcBef>
            </a:pPr>
            <a:r>
              <a:rPr lang="en-US" dirty="0"/>
              <a:t>We conducted sourcing sessions with subject matter experts to cull out story-driven </a:t>
            </a:r>
            <a:br>
              <a:rPr lang="en-US" dirty="0"/>
            </a:br>
            <a:r>
              <a:rPr lang="en-US" dirty="0"/>
              <a:t>content and built out an editorial calendar focused on timely topics with product tie-ins </a:t>
            </a:r>
            <a:br>
              <a:rPr lang="en-US" dirty="0"/>
            </a:br>
            <a:r>
              <a:rPr lang="en-US" dirty="0"/>
              <a:t>and company news. </a:t>
            </a:r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 dirty="0"/>
              <a:t>Drilling down another level, posts strived for: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Insights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Education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Triggers for fresh thinking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Inspiration/motivation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“Entertainment”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Or a combination of the above 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59226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510" y="231227"/>
            <a:ext cx="12181490" cy="651751"/>
          </a:xfrm>
        </p:spPr>
        <p:txBody>
          <a:bodyPr/>
          <a:lstStyle/>
          <a:p>
            <a:r>
              <a:rPr lang="en-US" dirty="0"/>
              <a:t>Let’s Talk Content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596784" y="6390533"/>
            <a:ext cx="1415041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804672" y="1380744"/>
            <a:ext cx="7368484" cy="38544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 cap="all" dirty="0"/>
              <a:t>Applying a Publisher’s Mentality </a:t>
            </a:r>
            <a:br>
              <a:rPr lang="en-US" b="1" cap="all" dirty="0"/>
            </a:br>
            <a:r>
              <a:rPr lang="en-US" b="1" cap="all" dirty="0"/>
              <a:t>(sampling of different types of posts WE CREATED)</a:t>
            </a:r>
            <a:endParaRPr lang="en-US" b="1" dirty="0"/>
          </a:p>
          <a:p>
            <a:pPr lvl="0"/>
            <a:r>
              <a:rPr lang="en-US" dirty="0"/>
              <a:t>POV on the industry </a:t>
            </a:r>
          </a:p>
          <a:p>
            <a:pPr lvl="0"/>
            <a:r>
              <a:rPr lang="en-US" dirty="0"/>
              <a:t>Research</a:t>
            </a:r>
          </a:p>
          <a:p>
            <a:pPr lvl="0"/>
            <a:r>
              <a:rPr lang="en-US" dirty="0"/>
              <a:t>POV on a news article (or issue in the media) </a:t>
            </a:r>
          </a:p>
          <a:p>
            <a:pPr lvl="0"/>
            <a:r>
              <a:rPr lang="en-US" dirty="0"/>
              <a:t>Listicles </a:t>
            </a:r>
          </a:p>
          <a:p>
            <a:pPr lvl="0"/>
            <a:r>
              <a:rPr lang="en-US" dirty="0"/>
              <a:t>Q&amp;A </a:t>
            </a:r>
          </a:p>
          <a:p>
            <a:pPr lvl="0"/>
            <a:r>
              <a:rPr lang="en-US" dirty="0"/>
              <a:t>Education </a:t>
            </a:r>
          </a:p>
          <a:p>
            <a:pPr lvl="0"/>
            <a:r>
              <a:rPr lang="en-US" dirty="0"/>
              <a:t>Curated content </a:t>
            </a:r>
          </a:p>
          <a:p>
            <a:pPr lvl="0"/>
            <a:r>
              <a:rPr lang="en-US" dirty="0"/>
              <a:t>Synopsys-centric content </a:t>
            </a:r>
          </a:p>
          <a:p>
            <a:pPr lvl="0"/>
            <a:r>
              <a:rPr lang="en-US" dirty="0"/>
              <a:t>Synopsys executive perspective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94325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B025F5-6F31-4A83-88AC-AFE55B116E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Elevating Synopsys’ Thought Leadership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7D458-1167-9B90-077B-DEA81A9D2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634" y="1490056"/>
            <a:ext cx="4332733" cy="3642328"/>
          </a:xfrm>
          <a:prstGeom prst="rect">
            <a:avLst/>
          </a:prstGeom>
          <a:ln>
            <a:noFill/>
          </a:ln>
          <a:effectLst>
            <a:outerShdw blurRad="292100" dist="139700" dir="2700000" sx="98192" sy="98192" algn="tl" rotWithShape="0">
              <a:srgbClr val="333333">
                <a:alpha val="36468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E69462-53C3-F12E-3637-A5B9CC9915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0" t="-1103" r="390" b="1103"/>
          <a:stretch/>
        </p:blipFill>
        <p:spPr>
          <a:xfrm>
            <a:off x="687016" y="1490056"/>
            <a:ext cx="4335363" cy="34394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sx="98192" sy="98192" algn="tl" rotWithShape="0">
              <a:srgbClr val="333333">
                <a:alpha val="36468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E3736-0EC6-6F85-C849-2775747FF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432" y="2750660"/>
            <a:ext cx="4385077" cy="3439448"/>
          </a:xfrm>
          <a:prstGeom prst="rect">
            <a:avLst/>
          </a:prstGeom>
          <a:ln>
            <a:noFill/>
          </a:ln>
          <a:effectLst>
            <a:outerShdw blurRad="292100" dist="139700" dir="2700000" sx="98192" sy="98192" algn="tl" rotWithShape="0">
              <a:srgbClr val="333333">
                <a:alpha val="36468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4D4B5-3DE3-7D9A-5F6E-F4C8B2C50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415" y="2750660"/>
            <a:ext cx="4349810" cy="3482463"/>
          </a:xfrm>
          <a:prstGeom prst="rect">
            <a:avLst/>
          </a:prstGeom>
          <a:ln>
            <a:noFill/>
          </a:ln>
          <a:effectLst>
            <a:outerShdw blurRad="292100" dist="139700" dir="2700000" sx="98192" sy="98192" algn="tl" rotWithShape="0">
              <a:srgbClr val="333333">
                <a:alpha val="3646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98200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807463" y="1380744"/>
            <a:ext cx="10963989" cy="3854217"/>
          </a:xfrm>
        </p:spPr>
        <p:txBody>
          <a:bodyPr/>
          <a:lstStyle/>
          <a:p>
            <a:pPr marL="0" indent="0">
              <a:spcBef>
                <a:spcPts val="900"/>
              </a:spcBef>
              <a:buNone/>
            </a:pPr>
            <a:r>
              <a:rPr lang="en-US" b="1" cap="all" dirty="0"/>
              <a:t>We implemented On-page SEO Fundamentals </a:t>
            </a:r>
            <a:endParaRPr lang="en-US" b="1" dirty="0"/>
          </a:p>
          <a:p>
            <a:pPr lvl="0">
              <a:spcBef>
                <a:spcPts val="900"/>
              </a:spcBef>
            </a:pPr>
            <a:r>
              <a:rPr lang="en-US" dirty="0"/>
              <a:t>Researching and identifying keywords </a:t>
            </a:r>
          </a:p>
          <a:p>
            <a:pPr lvl="0">
              <a:spcBef>
                <a:spcPts val="900"/>
              </a:spcBef>
            </a:pPr>
            <a:r>
              <a:rPr lang="en-US" dirty="0"/>
              <a:t>Feathering keywords into copy </a:t>
            </a:r>
          </a:p>
          <a:p>
            <a:pPr lvl="0">
              <a:spcBef>
                <a:spcPts val="900"/>
              </a:spcBef>
            </a:pPr>
            <a:r>
              <a:rPr lang="en-US" dirty="0"/>
              <a:t>Constructing URLs with keywords </a:t>
            </a:r>
          </a:p>
          <a:p>
            <a:pPr lvl="0">
              <a:spcBef>
                <a:spcPts val="900"/>
              </a:spcBef>
            </a:pPr>
            <a:r>
              <a:rPr lang="en-US" dirty="0"/>
              <a:t>Developing the following meta data based on keyword research:</a:t>
            </a:r>
          </a:p>
          <a:p>
            <a:pPr lvl="1"/>
            <a:r>
              <a:rPr lang="en-US" dirty="0"/>
              <a:t>Page title tags</a:t>
            </a:r>
          </a:p>
          <a:p>
            <a:pPr lvl="1"/>
            <a:r>
              <a:rPr lang="en-US" dirty="0"/>
              <a:t>Page description tags</a:t>
            </a:r>
          </a:p>
          <a:p>
            <a:pPr lvl="1"/>
            <a:r>
              <a:rPr lang="en-US" dirty="0"/>
              <a:t>Header tags (H1, H2, H3)</a:t>
            </a:r>
          </a:p>
          <a:p>
            <a:pPr lvl="1"/>
            <a:r>
              <a:rPr lang="en-US" dirty="0"/>
              <a:t>Image file names and descriptions (image ALT tags) 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 </a:t>
            </a:r>
            <a:r>
              <a:rPr lang="en-US" dirty="0"/>
              <a:t>Applying </a:t>
            </a:r>
            <a:r>
              <a:rPr lang="en-US" u="sng" dirty="0">
                <a:solidFill>
                  <a:schemeClr val="accent4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Schema.org markup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lvl="0">
              <a:spcBef>
                <a:spcPts val="900"/>
              </a:spcBef>
            </a:pPr>
            <a:r>
              <a:rPr lang="en-US" dirty="0"/>
              <a:t>Shaping content to rank as Rich Snippets: Content to be perceived </a:t>
            </a:r>
            <a:br>
              <a:rPr lang="en-US" dirty="0"/>
            </a:br>
            <a:r>
              <a:rPr lang="en-US" dirty="0"/>
              <a:t>by Google as providing an answer to a question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Optimizing the Corporate Blog for Organic Search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4399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0E731C-021C-4CB2-805E-44A4ED882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Thought Leadership Done Right </a:t>
            </a:r>
            <a:br>
              <a:rPr lang="en-US" dirty="0"/>
            </a:br>
            <a:r>
              <a:rPr lang="en-US" dirty="0"/>
              <a:t>(SEO + Compelling Content) on a Blog Can Rank Above </a:t>
            </a:r>
            <a:br>
              <a:rPr lang="en-US" dirty="0"/>
            </a:br>
            <a:r>
              <a:rPr lang="en-US" dirty="0"/>
              <a:t>Stories from Third-party Publications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9BD5982-450A-AB9D-A141-1B4D7B8AA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2" t="23695" r="26331" b="22802"/>
          <a:stretch/>
        </p:blipFill>
        <p:spPr>
          <a:xfrm>
            <a:off x="5427847" y="3925824"/>
            <a:ext cx="1287538" cy="12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30353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510" y="231227"/>
            <a:ext cx="12181490" cy="651751"/>
          </a:xfrm>
        </p:spPr>
        <p:txBody>
          <a:bodyPr/>
          <a:lstStyle/>
          <a:p>
            <a:r>
              <a:rPr lang="en-US" dirty="0"/>
              <a:t>Mapping Content to Issues That Journalists Cover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596784" y="6390533"/>
            <a:ext cx="1415041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804672" y="1380744"/>
            <a:ext cx="5031585" cy="38544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For example, we created content around </a:t>
            </a:r>
            <a:br>
              <a:rPr lang="en-US" dirty="0"/>
            </a:br>
            <a:r>
              <a:rPr lang="en-US" dirty="0"/>
              <a:t>the issue of counterfeit chips.</a:t>
            </a:r>
          </a:p>
          <a:p>
            <a:pPr lvl="0"/>
            <a:r>
              <a:rPr lang="en-US" dirty="0"/>
              <a:t>We took a journalistic-like approach with the overarching objective of educating the reader.</a:t>
            </a:r>
          </a:p>
          <a:p>
            <a:pPr lvl="1"/>
            <a:r>
              <a:rPr lang="en-US" dirty="0"/>
              <a:t>Not “selling” Synopsys</a:t>
            </a:r>
          </a:p>
          <a:p>
            <a:pPr lvl="0"/>
            <a:r>
              <a:rPr lang="en-US" dirty="0"/>
              <a:t>The Google algorithm favors long-form content. Our story tips 1,300 words with links to other relevant media articles (just like journalism).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1F278-3A18-02A6-BC71-54E82F198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8"/>
          <a:stretch/>
        </p:blipFill>
        <p:spPr>
          <a:xfrm>
            <a:off x="6675625" y="1306591"/>
            <a:ext cx="4711703" cy="508394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5234886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heme1-HA2018">
  <a:themeElements>
    <a:clrScheme name="Custom 26">
      <a:dk1>
        <a:srgbClr val="182D43"/>
      </a:dk1>
      <a:lt1>
        <a:srgbClr val="FFFFFF"/>
      </a:lt1>
      <a:dk2>
        <a:srgbClr val="145F7B"/>
      </a:dk2>
      <a:lt2>
        <a:srgbClr val="EEECE1"/>
      </a:lt2>
      <a:accent1>
        <a:srgbClr val="CFDC27"/>
      </a:accent1>
      <a:accent2>
        <a:srgbClr val="182C43"/>
      </a:accent2>
      <a:accent3>
        <a:srgbClr val="EAAE21"/>
      </a:accent3>
      <a:accent4>
        <a:srgbClr val="CFDC27"/>
      </a:accent4>
      <a:accent5>
        <a:srgbClr val="A070B0"/>
      </a:accent5>
      <a:accent6>
        <a:srgbClr val="5F3E97"/>
      </a:accent6>
      <a:hlink>
        <a:srgbClr val="9DA71B"/>
      </a:hlink>
      <a:folHlink>
        <a:srgbClr val="182D4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-HA2018" id="{50BDDD83-0147-7441-829C-6F2E5EE4FC4D}" vid="{71C45223-F09C-2D49-B4D9-10BD647903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f71eb1-e58e-43f8-8c84-c7aee78b066e" xsi:nil="true"/>
    <lcf76f155ced4ddcb4097134ff3c332f xmlns="93a1f4a5-9771-43a8-b685-6555d88f8e6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619D87EA99194EA07556E319C5C65B" ma:contentTypeVersion="15" ma:contentTypeDescription="Create a new document." ma:contentTypeScope="" ma:versionID="8063d5a4ba339312a21d8cc0191cc862">
  <xsd:schema xmlns:xsd="http://www.w3.org/2001/XMLSchema" xmlns:xs="http://www.w3.org/2001/XMLSchema" xmlns:p="http://schemas.microsoft.com/office/2006/metadata/properties" xmlns:ns2="93a1f4a5-9771-43a8-b685-6555d88f8e66" xmlns:ns3="00f71eb1-e58e-43f8-8c84-c7aee78b066e" targetNamespace="http://schemas.microsoft.com/office/2006/metadata/properties" ma:root="true" ma:fieldsID="ec857f92ccf1910fd8863bfa08212ba7" ns2:_="" ns3:_="">
    <xsd:import namespace="93a1f4a5-9771-43a8-b685-6555d88f8e66"/>
    <xsd:import namespace="00f71eb1-e58e-43f8-8c84-c7aee78b06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a1f4a5-9771-43a8-b685-6555d88f8e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dcf278-c9af-4212-8194-815357aad7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71eb1-e58e-43f8-8c84-c7aee78b066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4b468d-9eb3-4850-946a-7d1822bb3f3e}" ma:internalName="TaxCatchAll" ma:showField="CatchAllData" ma:web="00f71eb1-e58e-43f8-8c84-c7aee78b06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26F2A2-55F2-48A9-9B03-C6F3E8CFC3A8}">
  <ds:schemaRefs>
    <ds:schemaRef ds:uri="http://schemas.microsoft.com/office/2006/metadata/properties"/>
    <ds:schemaRef ds:uri="http://schemas.microsoft.com/office/infopath/2007/PartnerControls"/>
    <ds:schemaRef ds:uri="00f71eb1-e58e-43f8-8c84-c7aee78b066e"/>
    <ds:schemaRef ds:uri="93a1f4a5-9771-43a8-b685-6555d88f8e66"/>
  </ds:schemaRefs>
</ds:datastoreItem>
</file>

<file path=customXml/itemProps2.xml><?xml version="1.0" encoding="utf-8"?>
<ds:datastoreItem xmlns:ds="http://schemas.openxmlformats.org/officeDocument/2006/customXml" ds:itemID="{2A9178E5-3E3C-4067-84DD-47E168780A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114C0C-8CF1-487E-98E5-7F5BAECC39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a1f4a5-9771-43a8-b685-6555d88f8e66"/>
    <ds:schemaRef ds:uri="00f71eb1-e58e-43f8-8c84-c7aee78b06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20845</TotalTime>
  <Words>597</Words>
  <Application>Microsoft Macintosh PowerPoint</Application>
  <PresentationFormat>Widescreen</PresentationFormat>
  <Paragraphs>73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.AppleSystemUIFont</vt:lpstr>
      <vt:lpstr>Arial</vt:lpstr>
      <vt:lpstr>Calibri</vt:lpstr>
      <vt:lpstr>Constantia</vt:lpstr>
      <vt:lpstr>Franklin Gothic Book</vt:lpstr>
      <vt:lpstr>Segoe UI</vt:lpstr>
      <vt:lpstr>Wingdings</vt:lpstr>
      <vt:lpstr>Theme1-HA2018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connect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Design Studio</cp:lastModifiedBy>
  <cp:revision>798</cp:revision>
  <cp:lastPrinted>2019-02-07T19:30:16Z</cp:lastPrinted>
  <dcterms:created xsi:type="dcterms:W3CDTF">2018-10-01T18:13:25Z</dcterms:created>
  <dcterms:modified xsi:type="dcterms:W3CDTF">2022-11-08T00:07:32Z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0x01010084619D87EA99194EA07556E319C5C65B</vt:lpwstr>
  </property>
</Properties>
</file>