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22"/>
  </p:notesMasterIdLst>
  <p:sldIdLst>
    <p:sldId id="813" r:id="rId5"/>
    <p:sldId id="816" r:id="rId6"/>
    <p:sldId id="817" r:id="rId7"/>
    <p:sldId id="786" r:id="rId8"/>
    <p:sldId id="798" r:id="rId9"/>
    <p:sldId id="787" r:id="rId10"/>
    <p:sldId id="788" r:id="rId11"/>
    <p:sldId id="789" r:id="rId12"/>
    <p:sldId id="812" r:id="rId13"/>
    <p:sldId id="800" r:id="rId14"/>
    <p:sldId id="797" r:id="rId15"/>
    <p:sldId id="807" r:id="rId16"/>
    <p:sldId id="808" r:id="rId17"/>
    <p:sldId id="805" r:id="rId18"/>
    <p:sldId id="818" r:id="rId19"/>
    <p:sldId id="809" r:id="rId20"/>
    <p:sldId id="819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Trom" initials="KT" lastIdx="1" clrIdx="0">
    <p:extLst>
      <p:ext uri="{19B8F6BF-5375-455C-9EA6-DF929625EA0E}">
        <p15:presenceInfo xmlns:p15="http://schemas.microsoft.com/office/powerpoint/2012/main" userId="S-1-5-21-3998682035-2425617867-1885180192-6208" providerId="AD"/>
      </p:ext>
    </p:extLst>
  </p:cmAuthor>
  <p:cmAuthor id="2" name="Pouneh Lechner" initials="PL" lastIdx="11" clrIdx="1">
    <p:extLst>
      <p:ext uri="{19B8F6BF-5375-455C-9EA6-DF929625EA0E}">
        <p15:presenceInfo xmlns:p15="http://schemas.microsoft.com/office/powerpoint/2012/main" userId="S-1-5-21-3998682035-2425617867-1885180192-47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300"/>
    <a:srgbClr val="D2EB00"/>
    <a:srgbClr val="D1DD27"/>
    <a:srgbClr val="DDE744"/>
    <a:srgbClr val="192E42"/>
    <a:srgbClr val="E65303"/>
    <a:srgbClr val="CDFC27"/>
    <a:srgbClr val="182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4" autoAdjust="0"/>
    <p:restoredTop sz="92640" autoAdjust="0"/>
  </p:normalViewPr>
  <p:slideViewPr>
    <p:cSldViewPr snapToGrid="0" snapToObjects="1">
      <p:cViewPr varScale="1">
        <p:scale>
          <a:sx n="113" d="100"/>
          <a:sy n="113" d="100"/>
        </p:scale>
        <p:origin x="192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47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ED8FE0-048B-F54F-A751-23678D6278F3}" type="datetimeFigureOut">
              <a:rPr lang="en-US" smtClean="0"/>
              <a:t>11/7/22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FCDE64-E5E1-334D-A9B2-224D11830D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0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CDE64-E5E1-334D-A9B2-224D11830DA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9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709928"/>
            <a:ext cx="10515600" cy="1922958"/>
          </a:xfrm>
        </p:spPr>
        <p:txBody>
          <a:bodyPr anchor="t"/>
          <a:lstStyle>
            <a:lvl1pPr>
              <a:lnSpc>
                <a:spcPts val="58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739896"/>
            <a:ext cx="8439912" cy="585216"/>
          </a:xfrm>
        </p:spPr>
        <p:txBody>
          <a:bodyPr>
            <a:normAutofit/>
          </a:bodyPr>
          <a:lstStyle>
            <a:lvl1pPr marL="0" indent="0"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SUBHEAD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394344"/>
            <a:ext cx="8439912" cy="306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Presented By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680048"/>
            <a:ext cx="8439912" cy="306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97737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hoto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9090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3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hoto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01094" y="0"/>
            <a:ext cx="889090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983" y="244475"/>
            <a:ext cx="304800" cy="3048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above centere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-9465"/>
            <a:ext cx="12202510" cy="3962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4194312"/>
            <a:ext cx="12181490" cy="525171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</a:t>
            </a:r>
            <a:r>
              <a:rPr lang="en-US"/>
              <a:t>style 1line </a:t>
            </a:r>
            <a:r>
              <a:rPr lang="en-US" dirty="0"/>
              <a:t>headline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81280" y="4817173"/>
            <a:ext cx="1250400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36588" y="5202238"/>
            <a:ext cx="2570162" cy="13112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439422" y="5202238"/>
            <a:ext cx="2570162" cy="13112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262136" y="5202238"/>
            <a:ext cx="2570162" cy="131127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9064970" y="5202238"/>
            <a:ext cx="2570162" cy="13112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9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20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8008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below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756955"/>
            <a:ext cx="12192000" cy="5101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481280" y="1437868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behi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6626" y="6626"/>
            <a:ext cx="12192000" cy="6858000"/>
          </a:xfr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2 line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479951" y="1438850"/>
            <a:ext cx="1242609" cy="32800"/>
            <a:chOff x="4109900" y="752175"/>
            <a:chExt cx="937800" cy="24600"/>
          </a:xfrm>
        </p:grpSpPr>
        <p:sp>
          <p:nvSpPr>
            <p:cNvPr id="1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3139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88974" cy="685800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1838766" y="5149373"/>
            <a:ext cx="611443" cy="39166"/>
            <a:chOff x="4386777" y="752175"/>
            <a:chExt cx="384047" cy="24600"/>
          </a:xfrm>
        </p:grpSpPr>
        <p:sp>
          <p:nvSpPr>
            <p:cNvPr id="21" name="Shape 614"/>
            <p:cNvSpPr/>
            <p:nvPr/>
          </p:nvSpPr>
          <p:spPr>
            <a:xfrm>
              <a:off x="4386777" y="752175"/>
              <a:ext cx="192024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2" name="Shape 615"/>
            <p:cNvSpPr/>
            <p:nvPr/>
          </p:nvSpPr>
          <p:spPr>
            <a:xfrm>
              <a:off x="4578800" y="752175"/>
              <a:ext cx="192024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62631" y="682625"/>
            <a:ext cx="1763713" cy="2249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90772" y="3601575"/>
            <a:ext cx="2307430" cy="602343"/>
          </a:xfrm>
        </p:spPr>
        <p:txBody>
          <a:bodyPr>
            <a:noAutofit/>
          </a:bodyPr>
          <a:lstStyle>
            <a:lvl1pPr marL="0" indent="0" algn="ctr">
              <a:buFont typeface="Arial" charset="0"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94344" y="4385346"/>
            <a:ext cx="2300287" cy="6023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997916" y="5396411"/>
            <a:ext cx="2293143" cy="6023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050" b="0">
                <a:solidFill>
                  <a:schemeClr val="accent2"/>
                </a:solidFill>
              </a:defRPr>
            </a:lvl1pPr>
            <a:lvl2pPr marL="457200" indent="0">
              <a:buFont typeface="Arial" charset="0"/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Specialties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01772" y="1310370"/>
            <a:ext cx="6799942" cy="5126716"/>
          </a:xfrm>
        </p:spPr>
        <p:txBody>
          <a:bodyPr numCol="2" spcCol="274320">
            <a:normAutofit/>
          </a:bodyPr>
          <a:lstStyle>
            <a:lvl1pPr marL="0" indent="0">
              <a:lnSpc>
                <a:spcPct val="100000"/>
              </a:lnSpc>
              <a:buNone/>
              <a:defRPr sz="1400" baseline="0"/>
            </a:lvl1pPr>
            <a:lvl2pPr marL="457200" indent="0">
              <a:lnSpc>
                <a:spcPct val="100000"/>
              </a:lnSpc>
              <a:buFont typeface="Arial" charset="0"/>
              <a:buNone/>
              <a:defRPr sz="1400"/>
            </a:lvl2pPr>
            <a:lvl3pPr marL="914400" indent="0">
              <a:lnSpc>
                <a:spcPct val="100000"/>
              </a:lnSpc>
              <a:buNone/>
              <a:defRPr sz="1400"/>
            </a:lvl3pPr>
            <a:lvl4pPr marL="1371600" indent="0">
              <a:lnSpc>
                <a:spcPct val="100000"/>
              </a:lnSpc>
              <a:buNone/>
              <a:defRPr sz="14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Master Bio </a:t>
            </a:r>
            <a:r>
              <a:rPr lang="mr-IN" dirty="0"/>
              <a:t>–</a:t>
            </a:r>
            <a:r>
              <a:rPr lang="en-US" dirty="0"/>
              <a:t> 2 column</a:t>
            </a:r>
            <a:r>
              <a:rPr lang="en-US" sz="1400" dirty="0"/>
              <a:t> </a:t>
            </a:r>
          </a:p>
          <a:p>
            <a:pPr>
              <a:spcAft>
                <a:spcPts val="900"/>
              </a:spcAft>
            </a:pPr>
            <a:endParaRPr lang="en-US" sz="1400" dirty="0"/>
          </a:p>
          <a:p>
            <a:pPr lvl="0"/>
            <a:endParaRPr lang="en-US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5197816" y="907516"/>
            <a:ext cx="1250400" cy="32800"/>
            <a:chOff x="4109900" y="752175"/>
            <a:chExt cx="937800" cy="24600"/>
          </a:xfrm>
        </p:grpSpPr>
        <p:sp>
          <p:nvSpPr>
            <p:cNvPr id="30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1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and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2320" cy="6858000"/>
          </a:xfrm>
          <a:prstGeom prst="rect">
            <a:avLst/>
          </a:prstGeom>
        </p:spPr>
      </p:pic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76855"/>
            <a:ext cx="12192000" cy="1313899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1 and 2 line headlines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474696" y="3135125"/>
            <a:ext cx="1242609" cy="32800"/>
            <a:chOff x="4109900" y="752175"/>
            <a:chExt cx="937800" cy="24600"/>
          </a:xfrm>
        </p:grpSpPr>
        <p:sp>
          <p:nvSpPr>
            <p:cNvPr id="14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5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75890" y="3594703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3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5"/>
            <a:ext cx="12212320" cy="6858000"/>
          </a:xfrm>
          <a:prstGeom prst="rect">
            <a:avLst/>
          </a:prstGeom>
        </p:spPr>
      </p:pic>
      <p:sp>
        <p:nvSpPr>
          <p:cNvPr id="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57162"/>
            <a:ext cx="12192000" cy="1818029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 title style </a:t>
            </a:r>
            <a:br>
              <a:rPr lang="en-US" dirty="0"/>
            </a:br>
            <a:r>
              <a:rPr lang="en-US" dirty="0"/>
              <a:t>3 line headlines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74696" y="3619562"/>
            <a:ext cx="1242609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475890" y="4079140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4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2320" cy="6858000"/>
          </a:xfrm>
          <a:prstGeom prst="rect">
            <a:avLst/>
          </a:prstGeom>
        </p:spPr>
      </p:pic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0320" y="1299412"/>
            <a:ext cx="12191999" cy="2370044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4 line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495015" y="4113826"/>
            <a:ext cx="1242609" cy="32800"/>
            <a:chOff x="4109900" y="752175"/>
            <a:chExt cx="937800" cy="24600"/>
          </a:xfrm>
        </p:grpSpPr>
        <p:sp>
          <p:nvSpPr>
            <p:cNvPr id="8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9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96209" y="4573404"/>
            <a:ext cx="1240221" cy="11980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5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AF75A-3310-FC4E-BAA4-F5918662A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81" y="5212080"/>
            <a:ext cx="1742958" cy="1244472"/>
          </a:xfrm>
          <a:prstGeom prst="rect">
            <a:avLst/>
          </a:prstGeom>
        </p:spPr>
      </p:pic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Light Background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8785"/>
            <a:ext cx="10515600" cy="1745539"/>
          </a:xfrm>
        </p:spPr>
        <p:txBody>
          <a:bodyPr anchor="t"/>
          <a:lstStyle>
            <a:lvl1pPr>
              <a:lnSpc>
                <a:spcPts val="58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50557" y="2946776"/>
            <a:ext cx="8439912" cy="3030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PRESENTED BY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50557" y="3259817"/>
            <a:ext cx="8439912" cy="3112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65540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entered 1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BD936A-81F1-7C4F-9E63-758AFBD128A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4672" y="1371600"/>
            <a:ext cx="10515600" cy="4351338"/>
          </a:xfrm>
        </p:spPr>
        <p:txBody>
          <a:bodyPr numCol="2" spcCol="640080">
            <a:noAutofit/>
          </a:bodyPr>
          <a:lstStyle/>
          <a:p>
            <a:pPr lvl="0"/>
            <a:r>
              <a:rPr lang="en-US" dirty="0"/>
              <a:t>Click to edit 2 col.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lIns="914400" rIns="914400"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2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684383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 with Log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243841"/>
            <a:ext cx="304800" cy="304292"/>
          </a:xfrm>
          <a:prstGeom prst="rect">
            <a:avLst/>
          </a:prstGeom>
        </p:spPr>
      </p:pic>
      <p:sp>
        <p:nvSpPr>
          <p:cNvPr id="3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4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997281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Left Justif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7182DE-5A3F-9E2F-D7D7-D9B9BD061B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799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421314-4CBA-F4BB-4DEA-A0D064588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49325"/>
            <a:ext cx="10515600" cy="3242779"/>
          </a:xfrm>
        </p:spPr>
        <p:txBody>
          <a:bodyPr>
            <a:noAutofit/>
          </a:bodyPr>
          <a:lstStyle>
            <a:lvl1pPr algn="l">
              <a:defRPr sz="115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9969D0-D843-81D5-7158-9685E108B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4440789"/>
            <a:ext cx="7848600" cy="609600"/>
          </a:xfrm>
          <a:solidFill>
            <a:schemeClr val="accent1"/>
          </a:solidFill>
        </p:spPr>
        <p:txBody>
          <a:bodyPr lIns="274320" tIns="0" rIns="274320" bIns="91440" anchor="ctr" anchorCtr="0">
            <a:no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CEEACC-AAA3-1317-2136-A32F4AF6F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37" y="5797529"/>
            <a:ext cx="3242514" cy="6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04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4F60D7-3207-A7CB-9F20-FB71B8A09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792"/>
          <a:stretch/>
        </p:blipFill>
        <p:spPr>
          <a:xfrm>
            <a:off x="484937" y="481459"/>
            <a:ext cx="3242514" cy="6869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A53BE8-D184-3E6D-64CA-7F77D1AF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276"/>
            <a:ext cx="53821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744C9-D1E4-66D7-F036-C1B054F2DB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70821" y="2658978"/>
            <a:ext cx="4595729" cy="2502569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21DBAA-DD36-EF60-03A0-8DB593CA1E26}"/>
              </a:ext>
            </a:extLst>
          </p:cNvPr>
          <p:cNvCxnSpPr>
            <a:cxnSpLocks/>
          </p:cNvCxnSpPr>
          <p:nvPr userDrawn="1"/>
        </p:nvCxnSpPr>
        <p:spPr>
          <a:xfrm>
            <a:off x="6737684" y="2658979"/>
            <a:ext cx="0" cy="2502568"/>
          </a:xfrm>
          <a:prstGeom prst="line">
            <a:avLst/>
          </a:prstGeom>
          <a:ln w="12700">
            <a:solidFill>
              <a:srgbClr val="CB6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DD7CC9-84C7-657D-AEF6-93D0F031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©2022 The Hoffman Agency</a:t>
            </a:r>
          </a:p>
        </p:txBody>
      </p:sp>
    </p:spTree>
    <p:extLst>
      <p:ext uri="{BB962C8B-B14F-4D97-AF65-F5344CB8AC3E}">
        <p14:creationId xmlns:p14="http://schemas.microsoft.com/office/powerpoint/2010/main" val="101559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1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2514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004302" y="1122363"/>
            <a:ext cx="5654298" cy="65087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3200"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add headline title 1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6096000" y="1965645"/>
            <a:ext cx="1250400" cy="32800"/>
            <a:chOff x="4109900" y="752175"/>
            <a:chExt cx="937800" cy="24600"/>
          </a:xfrm>
        </p:grpSpPr>
        <p:sp>
          <p:nvSpPr>
            <p:cNvPr id="2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3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001555" y="2254209"/>
            <a:ext cx="5640548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463C55-0809-AF42-A574-5A8A4E75F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6784" y="6390533"/>
            <a:ext cx="1415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0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one line headlo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66854" y="0"/>
            <a:ext cx="552514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62864" y="1122363"/>
            <a:ext cx="5654298" cy="650874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600"/>
              </a:lnSpc>
              <a:defRPr sz="3200" b="0" i="0"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/>
              <a:t>Click to add headline title 1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654562" y="1965645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60117" y="2254209"/>
            <a:ext cx="5640548" cy="3854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69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11261" y="1103590"/>
            <a:ext cx="5445125" cy="1104900"/>
          </a:xfrm>
        </p:spPr>
        <p:txBody>
          <a:bodyPr anchor="b">
            <a:noAutofit/>
          </a:bodyPr>
          <a:lstStyle>
            <a:lvl1pPr marL="0" indent="0">
              <a:buNone/>
              <a:defRPr sz="3200" baseline="0"/>
            </a:lvl1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headline title 2 lines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1794" y="244475"/>
            <a:ext cx="304800" cy="3048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6096000" y="2402208"/>
            <a:ext cx="1250400" cy="32800"/>
            <a:chOff x="4109900" y="752175"/>
            <a:chExt cx="937800" cy="24600"/>
          </a:xfrm>
        </p:grpSpPr>
        <p:sp>
          <p:nvSpPr>
            <p:cNvPr id="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01555" y="2692473"/>
            <a:ext cx="5433158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>
            <a:lvl1pPr>
              <a:defRPr sz="1100"/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767693" y="0"/>
            <a:ext cx="275745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D72F"/>
              </a:buClr>
              <a:buSzPct val="110000"/>
              <a:buFont typeface="Wingdings" charset="2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4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1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6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7464" y="1554480"/>
            <a:ext cx="4794550" cy="80702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 – SUBHEAD 20pt Bold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807464" y="2377440"/>
            <a:ext cx="4789714" cy="385421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71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</a:t>
            </a:r>
            <a:r>
              <a:rPr lang="en-US"/>
              <a:t>style </a:t>
            </a:r>
            <a:br>
              <a:rPr lang="en-US"/>
            </a:br>
            <a:r>
              <a:rPr lang="en-US"/>
              <a:t>2 </a:t>
            </a:r>
            <a:r>
              <a:rPr lang="en-US" dirty="0"/>
              <a:t>line headline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481280" y="1437868"/>
            <a:ext cx="1250400" cy="32800"/>
            <a:chOff x="4109900" y="752175"/>
            <a:chExt cx="937800" cy="24600"/>
          </a:xfrm>
        </p:grpSpPr>
        <p:sp>
          <p:nvSpPr>
            <p:cNvPr id="17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8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7464" y="1828800"/>
            <a:ext cx="4805060" cy="80702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TEXT STYLES – SUBHEAD 20pt Bold</a:t>
            </a:r>
          </a:p>
        </p:txBody>
      </p:sp>
      <p:sp>
        <p:nvSpPr>
          <p:cNvPr id="11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2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807464" y="2651760"/>
            <a:ext cx="4789714" cy="38542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24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1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4672" y="1371600"/>
            <a:ext cx="10515600" cy="4351338"/>
          </a:xfrm>
        </p:spPr>
        <p:txBody>
          <a:bodyPr numCol="2" spcCol="640080"/>
          <a:lstStyle/>
          <a:p>
            <a:pPr lvl="0"/>
            <a:r>
              <a:rPr lang="en-US" dirty="0"/>
              <a:t>Click to edit 2 col.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31227"/>
            <a:ext cx="12181490" cy="651751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style 1 line headline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481280" y="980668"/>
            <a:ext cx="1250400" cy="32800"/>
            <a:chOff x="4109900" y="752175"/>
            <a:chExt cx="937800" cy="24600"/>
          </a:xfrm>
        </p:grpSpPr>
        <p:sp>
          <p:nvSpPr>
            <p:cNvPr id="9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10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2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3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2 Line Headline - 2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96784" y="6390533"/>
            <a:ext cx="1415041" cy="365125"/>
          </a:xfrm>
        </p:spPr>
        <p:txBody>
          <a:bodyPr/>
          <a:lstStyle/>
          <a:p>
            <a:fld id="{00A51E4A-581F-5544-B56C-A1F84DDD14F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360" y="243841"/>
            <a:ext cx="304800" cy="304292"/>
          </a:xfrm>
          <a:prstGeom prst="rect">
            <a:avLst/>
          </a:prstGeom>
        </p:spPr>
      </p:pic>
      <p:sp>
        <p:nvSpPr>
          <p:cNvPr id="16" name="Shape 668"/>
          <p:cNvSpPr/>
          <p:nvPr userDrawn="1"/>
        </p:nvSpPr>
        <p:spPr>
          <a:xfrm>
            <a:off x="0" y="6754368"/>
            <a:ext cx="6096000" cy="109728"/>
          </a:xfrm>
          <a:prstGeom prst="rect">
            <a:avLst/>
          </a:prstGeom>
          <a:solidFill>
            <a:srgbClr val="182D43">
              <a:alpha val="5654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17" name="Shape 669"/>
          <p:cNvSpPr/>
          <p:nvPr userDrawn="1"/>
        </p:nvSpPr>
        <p:spPr>
          <a:xfrm>
            <a:off x="6096000" y="6754368"/>
            <a:ext cx="6096000" cy="109728"/>
          </a:xfrm>
          <a:prstGeom prst="rect">
            <a:avLst/>
          </a:prstGeom>
          <a:solidFill>
            <a:srgbClr val="CFDC27">
              <a:alpha val="6384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200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5481280" y="1441708"/>
            <a:ext cx="1250400" cy="32800"/>
            <a:chOff x="4109900" y="752175"/>
            <a:chExt cx="937800" cy="24600"/>
          </a:xfrm>
        </p:grpSpPr>
        <p:sp>
          <p:nvSpPr>
            <p:cNvPr id="24" name="Shape 614"/>
            <p:cNvSpPr/>
            <p:nvPr/>
          </p:nvSpPr>
          <p:spPr>
            <a:xfrm>
              <a:off x="4109900" y="752175"/>
              <a:ext cx="468900" cy="24600"/>
            </a:xfrm>
            <a:prstGeom prst="rect">
              <a:avLst/>
            </a:prstGeom>
            <a:solidFill>
              <a:srgbClr val="182D43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  <p:sp>
          <p:nvSpPr>
            <p:cNvPr id="25" name="Shape 615"/>
            <p:cNvSpPr/>
            <p:nvPr/>
          </p:nvSpPr>
          <p:spPr>
            <a:xfrm>
              <a:off x="4578800" y="752175"/>
              <a:ext cx="468900" cy="24600"/>
            </a:xfrm>
            <a:prstGeom prst="rect">
              <a:avLst/>
            </a:prstGeom>
            <a:solidFill>
              <a:srgbClr val="CFDC27"/>
            </a:solidFill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3200" dirty="0"/>
            </a:p>
          </p:txBody>
        </p:sp>
      </p:grp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510" y="265177"/>
            <a:ext cx="12181490" cy="1075002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Font typeface="Arial" charset="0"/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Click to edit Master title </a:t>
            </a:r>
            <a:r>
              <a:rPr lang="en-US"/>
              <a:t>style </a:t>
            </a:r>
            <a:br>
              <a:rPr lang="en-US"/>
            </a:br>
            <a:r>
              <a:rPr lang="en-US"/>
              <a:t>2 </a:t>
            </a:r>
            <a:r>
              <a:rPr lang="en-US" dirty="0"/>
              <a:t>line headline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8B1E45-C414-7C4C-97D9-74B83AB0368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4672" y="1828800"/>
            <a:ext cx="10515600" cy="4351338"/>
          </a:xfrm>
        </p:spPr>
        <p:txBody>
          <a:bodyPr numCol="2" spcCol="640080">
            <a:noAutofit/>
          </a:bodyPr>
          <a:lstStyle/>
          <a:p>
            <a:pPr lvl="0"/>
            <a:r>
              <a:rPr lang="en-US" dirty="0"/>
              <a:t>Click to edit 2 col.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6784" y="6390533"/>
            <a:ext cx="14150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00A51E4A-581F-5544-B56C-A1F84DDD1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1" r:id="rId3"/>
    <p:sldLayoutId id="2147483782" r:id="rId4"/>
    <p:sldLayoutId id="2147483765" r:id="rId5"/>
    <p:sldLayoutId id="2147483759" r:id="rId6"/>
    <p:sldLayoutId id="2147483760" r:id="rId7"/>
    <p:sldLayoutId id="2147483748" r:id="rId8"/>
    <p:sldLayoutId id="2147483753" r:id="rId9"/>
    <p:sldLayoutId id="2147483766" r:id="rId10"/>
    <p:sldLayoutId id="2147483767" r:id="rId11"/>
    <p:sldLayoutId id="2147483770" r:id="rId12"/>
    <p:sldLayoutId id="2147483768" r:id="rId13"/>
    <p:sldLayoutId id="2147483769" r:id="rId14"/>
    <p:sldLayoutId id="2147483755" r:id="rId15"/>
    <p:sldLayoutId id="2147483749" r:id="rId16"/>
    <p:sldLayoutId id="2147483762" r:id="rId17"/>
    <p:sldLayoutId id="2147483758" r:id="rId18"/>
    <p:sldLayoutId id="2147483747" r:id="rId19"/>
    <p:sldLayoutId id="2147483775" r:id="rId20"/>
    <p:sldLayoutId id="2147483780" r:id="rId21"/>
    <p:sldLayoutId id="2147483783" r:id="rId22"/>
    <p:sldLayoutId id="2147483784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D72F"/>
        </a:buClr>
        <a:buSzPct val="110000"/>
        <a:buFont typeface="Wingdings" charset="2"/>
        <a:buChar char="§"/>
        <a:defRPr sz="20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Tx/>
        <a:buBlip>
          <a:blip r:embed="rId25"/>
        </a:buBlip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D72F"/>
        </a:buClr>
        <a:buSzPct val="120000"/>
        <a:buFont typeface=".AppleSystemUIFont" charset="-120"/>
        <a:buChar char="•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D72F"/>
        </a:buClr>
        <a:buSzPct val="90000"/>
        <a:buFont typeface=".AppleSystemUIFont" charset="-120"/>
        <a:buChar char="—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1D72F"/>
        </a:buClr>
        <a:buSzPct val="110000"/>
        <a:buFont typeface=".AppleSystemUIFont" charset="-120"/>
        <a:buChar char="»"/>
        <a:defRPr sz="1800" b="0" i="0" kern="1200">
          <a:solidFill>
            <a:schemeClr val="tx1"/>
          </a:solidFill>
          <a:latin typeface="Segoe UI" charset="0"/>
          <a:ea typeface="Segoe UI" charset="0"/>
          <a:cs typeface="Segoe U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business.snapchat.com/blog/the-friendship-repor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04E31-92E5-EF1C-CA6B-D069B5F3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37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6AD4C1-7342-EEF6-7C01-D3BA6D6DA0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11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643581-7251-CC39-01C7-14F56972BE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4440789"/>
            <a:ext cx="10118271" cy="609600"/>
          </a:xfrm>
          <a:solidFill>
            <a:srgbClr val="D2EB00"/>
          </a:solidFill>
        </p:spPr>
        <p:txBody>
          <a:bodyPr wrap="none" tIns="100584"/>
          <a:lstStyle/>
          <a:p>
            <a:pPr>
              <a:spcBef>
                <a:spcPts val="0"/>
              </a:spcBef>
            </a:pPr>
            <a:r>
              <a:rPr lang="en-US" dirty="0">
                <a:latin typeface="Franklin Gothic Book" panose="020B0503020102020204" pitchFamily="34" charset="0"/>
              </a:rPr>
              <a:t>SEO and Audience-centric Content Extend Reach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F6175A3-6A6C-2DEA-2513-E7AF0F648742}"/>
              </a:ext>
            </a:extLst>
          </p:cNvPr>
          <p:cNvSpPr txBox="1">
            <a:spLocks/>
          </p:cNvSpPr>
          <p:nvPr/>
        </p:nvSpPr>
        <p:spPr>
          <a:xfrm>
            <a:off x="838201" y="949325"/>
            <a:ext cx="11099800" cy="324277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11500" i="1" kern="1200" spc="-300">
                <a:solidFill>
                  <a:schemeClr val="bg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cs typeface="Segoe UI" charset="0"/>
              </a:rPr>
              <a:t>Making the Case for Snapchat as the Platform </a:t>
            </a:r>
            <a:br>
              <a:rPr kumimoji="0" lang="en-US" sz="8000" b="0" i="1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cs typeface="Segoe UI" charset="0"/>
              </a:rPr>
            </a:br>
            <a:r>
              <a:rPr kumimoji="0" lang="en-US" sz="7200" i="0" u="sng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for Real</a:t>
            </a:r>
            <a:r>
              <a:rPr kumimoji="0" lang="en-US" sz="7200" i="0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8000" b="0" i="1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/>
                <a:cs typeface="Segoe UI" charset="0"/>
              </a:rPr>
              <a:t>Friendships</a:t>
            </a:r>
            <a:endParaRPr kumimoji="0" lang="en-US" sz="7200" b="0" i="1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/>
              <a:cs typeface="Segoe UI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4B0E65-77EC-A6A8-8673-5B78EB72F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37" y="5797529"/>
            <a:ext cx="3242514" cy="6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358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Bringing the Story to Life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7464" y="1691640"/>
            <a:ext cx="6040808" cy="17851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packaged up provocative storylines </a:t>
            </a:r>
            <a:br>
              <a:rPr lang="en-US" dirty="0"/>
            </a:br>
            <a:r>
              <a:rPr lang="en-US" dirty="0"/>
              <a:t>and soundbites.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served as a gut check on Snapchat’s presence in the research to ensure the content wasn’t overly promotional.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819" y="1431190"/>
            <a:ext cx="3582588" cy="44500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574942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Media Strategy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4673" y="1691640"/>
            <a:ext cx="8611702" cy="270843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Create buzz and drive media interest before the research is announced via embargo outreach.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Drive home insights that are contrarian/surprising for maximum impact.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Offer 1:1 interviews with Snapchat and third-party spokesperson </a:t>
            </a:r>
            <a:br>
              <a:rPr lang="en-US" dirty="0"/>
            </a:br>
            <a:r>
              <a:rPr lang="en-US" dirty="0"/>
              <a:t>to bring the research and story to life.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Outreach to broad set of media, including consumer, </a:t>
            </a:r>
            <a:br>
              <a:rPr lang="en-US" dirty="0"/>
            </a:br>
            <a:r>
              <a:rPr lang="en-US" dirty="0"/>
              <a:t>lifestyle, business, metro dailies in top markets.</a:t>
            </a:r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4560" y="3711022"/>
            <a:ext cx="3329744" cy="22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5237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Making Headlines on the “Today Show”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sz="half" idx="1"/>
          </p:nvPr>
        </p:nvSpPr>
        <p:spPr>
          <a:xfrm>
            <a:off x="804672" y="1691640"/>
            <a:ext cx="10515600" cy="31700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homed in on NBC’s “Today Show” as a target for the research results.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Friendship study was featured on launch day on “Today with Hoda &amp; Jenna” during the Forever Friends segment.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hosts discussed the results </a:t>
            </a:r>
            <a:br>
              <a:rPr lang="en-US" dirty="0"/>
            </a:br>
            <a:r>
              <a:rPr lang="en-US" dirty="0"/>
              <a:t>of the study and shared findings </a:t>
            </a:r>
            <a:br>
              <a:rPr lang="en-US" dirty="0"/>
            </a:br>
            <a:r>
              <a:rPr lang="en-US" dirty="0"/>
              <a:t>around the average number </a:t>
            </a:r>
            <a:br>
              <a:rPr lang="en-US" dirty="0"/>
            </a:br>
            <a:r>
              <a:rPr lang="en-US" dirty="0"/>
              <a:t>of best friends, good friends </a:t>
            </a:r>
            <a:br>
              <a:rPr lang="en-US" dirty="0"/>
            </a:br>
            <a:r>
              <a:rPr lang="en-US" dirty="0"/>
              <a:t>and acquaintances people have </a:t>
            </a:r>
            <a:br>
              <a:rPr lang="en-US" dirty="0"/>
            </a:br>
            <a:r>
              <a:rPr lang="en-US" dirty="0"/>
              <a:t>across the globe.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059" y="2852063"/>
            <a:ext cx="6029228" cy="33075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101692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192E42"/>
                </a:solidFill>
              </a:rPr>
              <a:t>Not One, but </a:t>
            </a:r>
            <a:r>
              <a:rPr lang="en-US" b="1" i="1" dirty="0">
                <a:solidFill>
                  <a:srgbClr val="192E42"/>
                </a:solidFill>
              </a:rPr>
              <a:t>TWO </a:t>
            </a:r>
            <a:r>
              <a:rPr lang="en-US" dirty="0">
                <a:solidFill>
                  <a:srgbClr val="192E42"/>
                </a:solidFill>
              </a:rPr>
              <a:t>Segments on the “Today Show”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sz="half" idx="1"/>
          </p:nvPr>
        </p:nvSpPr>
        <p:spPr>
          <a:xfrm>
            <a:off x="804672" y="1691640"/>
            <a:ext cx="5469748" cy="31700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192E42"/>
                </a:solidFill>
              </a:rPr>
              <a:t>We also pitched “</a:t>
            </a:r>
            <a:r>
              <a:rPr lang="en-US" dirty="0"/>
              <a:t>Today with Hoda &amp; Jenna” </a:t>
            </a:r>
            <a:br>
              <a:rPr lang="en-US" dirty="0"/>
            </a:br>
            <a:r>
              <a:rPr lang="en-US" dirty="0">
                <a:solidFill>
                  <a:srgbClr val="192E42"/>
                </a:solidFill>
              </a:rPr>
              <a:t>to feature the research as part of their </a:t>
            </a:r>
            <a:br>
              <a:rPr lang="en-US" dirty="0">
                <a:solidFill>
                  <a:srgbClr val="192E42"/>
                </a:solidFill>
              </a:rPr>
            </a:br>
            <a:r>
              <a:rPr lang="en-US" dirty="0">
                <a:solidFill>
                  <a:srgbClr val="192E42"/>
                </a:solidFill>
              </a:rPr>
              <a:t>Best Friend Friday series.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192E42"/>
                </a:solidFill>
              </a:rPr>
              <a:t>We positioned therapist and friendship researcher Miriam Kirmayer as an on-air guest — securing a full interview segment.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192E42"/>
                </a:solidFill>
              </a:rPr>
              <a:t>With Miriam’s interview locked in, Hoffman prepped her to highlight key findings and bring context to the research.</a:t>
            </a:r>
            <a:endParaRPr lang="en-US" b="1" dirty="0">
              <a:solidFill>
                <a:srgbClr val="192E4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502" y="2317295"/>
            <a:ext cx="4717709" cy="3218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06" y="1737934"/>
            <a:ext cx="2324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4547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Placing a Signature Story with The Wall Street Journal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sz="half" idx="1"/>
          </p:nvPr>
        </p:nvSpPr>
        <p:spPr>
          <a:xfrm>
            <a:off x="804672" y="1691640"/>
            <a:ext cx="10625328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targeted WSJ bureau chief Clare Ansberry knowing she regularly </a:t>
            </a:r>
            <a:br>
              <a:rPr lang="en-US" dirty="0"/>
            </a:br>
            <a:r>
              <a:rPr lang="en-US" dirty="0"/>
              <a:t>covers relationships.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After biting on our embargo pitch, Ansberry requested an interview with </a:t>
            </a:r>
            <a:br>
              <a:rPr lang="en-US" dirty="0"/>
            </a:br>
            <a:r>
              <a:rPr lang="en-US" dirty="0"/>
              <a:t>Miriam Kirmayer and Snap Inc. head of consumer insights Amy Moussavi.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Ansberry wanted to build the story around the stat she found of particular interest: globally — most people meet their life-long best friend at the average age of 21.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She gave us a 4-hour window to find a real-life example who was available </a:t>
            </a:r>
            <a:br>
              <a:rPr lang="en-US" dirty="0"/>
            </a:br>
            <a:r>
              <a:rPr lang="en-US" dirty="0"/>
              <a:t>for a phone interview that weekend.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sent out a mayday to our agency network and within 30 minutes struck gold </a:t>
            </a:r>
            <a:br>
              <a:rPr lang="en-US" dirty="0"/>
            </a:br>
            <a:r>
              <a:rPr lang="en-US" dirty="0"/>
              <a:t>with a coworker whose cousin and her best friend had met in college — at age 21.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459568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Placing a Signature Story </a:t>
            </a:r>
            <a:br>
              <a:rPr lang="en-US" dirty="0"/>
            </a:br>
            <a:r>
              <a:rPr lang="en-US" dirty="0"/>
              <a:t>with The Wall Street Journal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14"/>
          </p:nvPr>
        </p:nvSpPr>
        <p:spPr>
          <a:xfrm>
            <a:off x="6001555" y="2254209"/>
            <a:ext cx="5640548" cy="1200329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t">
            <a:spAutoFit/>
          </a:bodyPr>
          <a:lstStyle/>
          <a:p>
            <a:r>
              <a:rPr lang="en-US" dirty="0">
                <a:latin typeface="Segoe UI"/>
                <a:cs typeface="Segoe UI"/>
              </a:rPr>
              <a:t>The result was an in-depth article that </a:t>
            </a:r>
            <a:br>
              <a:rPr lang="en-US" dirty="0"/>
            </a:br>
            <a:r>
              <a:rPr lang="en-US" dirty="0">
                <a:latin typeface="Segoe UI"/>
                <a:cs typeface="Segoe UI"/>
              </a:rPr>
              <a:t>ran online and in the most-read Sunday edition of the paper — above the fold </a:t>
            </a:r>
            <a:br>
              <a:rPr lang="en-US" dirty="0"/>
            </a:br>
            <a:r>
              <a:rPr lang="en-US" dirty="0">
                <a:latin typeface="Segoe UI"/>
                <a:cs typeface="Segoe UI"/>
              </a:rPr>
              <a:t>in the Life &amp; Arts section.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32037C-15DE-B58C-A471-EA7E3AFA4A3F}"/>
              </a:ext>
            </a:extLst>
          </p:cNvPr>
          <p:cNvGrpSpPr/>
          <p:nvPr/>
        </p:nvGrpSpPr>
        <p:grpSpPr>
          <a:xfrm>
            <a:off x="658734" y="334978"/>
            <a:ext cx="4502963" cy="6357306"/>
            <a:chOff x="359969" y="85725"/>
            <a:chExt cx="4724401" cy="6669933"/>
          </a:xfrm>
        </p:grpSpPr>
        <p:sp>
          <p:nvSpPr>
            <p:cNvPr id="11" name="Rectangle 10"/>
            <p:cNvSpPr/>
            <p:nvPr/>
          </p:nvSpPr>
          <p:spPr>
            <a:xfrm>
              <a:off x="359969" y="85725"/>
              <a:ext cx="4724401" cy="666993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970" y="775390"/>
              <a:ext cx="4194399" cy="27106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915" y="190568"/>
              <a:ext cx="3854508" cy="4362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197" y="3495675"/>
              <a:ext cx="3939944" cy="3089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91408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Results Kept Coming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5C358-149B-9D5A-5D4E-17520E394401}"/>
              </a:ext>
            </a:extLst>
          </p:cNvPr>
          <p:cNvGrpSpPr/>
          <p:nvPr/>
        </p:nvGrpSpPr>
        <p:grpSpPr>
          <a:xfrm>
            <a:off x="748700" y="1368425"/>
            <a:ext cx="3464996" cy="3334801"/>
            <a:chOff x="706170" y="1077362"/>
            <a:chExt cx="3464996" cy="33348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55" y="1176312"/>
              <a:ext cx="3178626" cy="3136900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25D58D-D2CF-CA5C-2C65-935D0ED457BC}"/>
                </a:ext>
              </a:extLst>
            </p:cNvPr>
            <p:cNvSpPr/>
            <p:nvPr/>
          </p:nvSpPr>
          <p:spPr>
            <a:xfrm>
              <a:off x="706170" y="1077362"/>
              <a:ext cx="3464996" cy="3334801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619694-9B6B-7545-F7DA-EEB2CDD4FE29}"/>
              </a:ext>
            </a:extLst>
          </p:cNvPr>
          <p:cNvGrpSpPr/>
          <p:nvPr/>
        </p:nvGrpSpPr>
        <p:grpSpPr>
          <a:xfrm>
            <a:off x="4459839" y="1368425"/>
            <a:ext cx="3763135" cy="1230152"/>
            <a:chOff x="4621729" y="1322926"/>
            <a:chExt cx="3763135" cy="12301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8525" y="1368425"/>
              <a:ext cx="3546475" cy="1089026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36DDC4-01DE-8C88-2549-7C8E09717919}"/>
                </a:ext>
              </a:extLst>
            </p:cNvPr>
            <p:cNvSpPr/>
            <p:nvPr/>
          </p:nvSpPr>
          <p:spPr>
            <a:xfrm>
              <a:off x="4621729" y="1322926"/>
              <a:ext cx="3763135" cy="1230152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BBC92C-5FDC-BD8D-14C2-75C2001ECBAF}"/>
              </a:ext>
            </a:extLst>
          </p:cNvPr>
          <p:cNvGrpSpPr/>
          <p:nvPr/>
        </p:nvGrpSpPr>
        <p:grpSpPr>
          <a:xfrm>
            <a:off x="748700" y="4897610"/>
            <a:ext cx="3464997" cy="1296263"/>
            <a:chOff x="778597" y="4888870"/>
            <a:chExt cx="3464997" cy="12962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876" y="5003801"/>
              <a:ext cx="3263180" cy="789246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F5DF0A-FCB0-D76C-0876-DE74B1DD2677}"/>
                </a:ext>
              </a:extLst>
            </p:cNvPr>
            <p:cNvSpPr/>
            <p:nvPr/>
          </p:nvSpPr>
          <p:spPr>
            <a:xfrm>
              <a:off x="778597" y="4888870"/>
              <a:ext cx="3464997" cy="129626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F25B12-4407-C371-8896-457BF66C8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1368" y="5829533"/>
              <a:ext cx="2218734" cy="2224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4FB5CE-79B7-3C15-8E7B-7F93FE99E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788" y="5823183"/>
              <a:ext cx="394530" cy="22245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44168A-2E90-DA35-90B9-C9725364F14D}"/>
              </a:ext>
            </a:extLst>
          </p:cNvPr>
          <p:cNvGrpSpPr/>
          <p:nvPr/>
        </p:nvGrpSpPr>
        <p:grpSpPr>
          <a:xfrm>
            <a:off x="4644242" y="2700600"/>
            <a:ext cx="3394329" cy="3493273"/>
            <a:chOff x="4790004" y="2654030"/>
            <a:chExt cx="3394329" cy="34932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7443" y="2733266"/>
              <a:ext cx="3219450" cy="3334801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A403A9-A8D2-E760-E50D-269B5C59A548}"/>
                </a:ext>
              </a:extLst>
            </p:cNvPr>
            <p:cNvSpPr/>
            <p:nvPr/>
          </p:nvSpPr>
          <p:spPr>
            <a:xfrm>
              <a:off x="4790004" y="2654030"/>
              <a:ext cx="3394329" cy="349327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B3D066-EBCC-2ABA-1186-B0128BDCC367}"/>
              </a:ext>
            </a:extLst>
          </p:cNvPr>
          <p:cNvGrpSpPr/>
          <p:nvPr/>
        </p:nvGrpSpPr>
        <p:grpSpPr>
          <a:xfrm>
            <a:off x="8442325" y="1368425"/>
            <a:ext cx="2933700" cy="3419890"/>
            <a:chOff x="8442325" y="1298575"/>
            <a:chExt cx="2933700" cy="34198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28050" y="1368426"/>
              <a:ext cx="2759075" cy="32893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CD50D6-4FBB-EE92-6993-444C8EDF5D36}"/>
                </a:ext>
              </a:extLst>
            </p:cNvPr>
            <p:cNvSpPr/>
            <p:nvPr/>
          </p:nvSpPr>
          <p:spPr>
            <a:xfrm>
              <a:off x="8442325" y="1298575"/>
              <a:ext cx="2933700" cy="341989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475986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4AC1B25-2AA8-E107-F70D-1368254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connect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411FEBA-7953-FB9E-2F3E-91A8993F6D3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accent2"/>
                </a:solidFill>
                <a:latin typeface="Constantia" panose="02030602050306030303" pitchFamily="18" charset="0"/>
              </a:rPr>
              <a:t>The Hoffman Agency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Worldwide HQ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325 South 1st Street, 3rd Floor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San Jose, CA 95113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+1 (408) 286 2611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DFC347-FE74-7EDE-3784-D9F580AB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©2022 The Hoffman Agency</a:t>
            </a:r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2AB5A458-991E-2727-BC91-EA7EA780598C}"/>
              </a:ext>
            </a:extLst>
          </p:cNvPr>
          <p:cNvSpPr txBox="1">
            <a:spLocks/>
          </p:cNvSpPr>
          <p:nvPr/>
        </p:nvSpPr>
        <p:spPr>
          <a:xfrm>
            <a:off x="838199" y="3169276"/>
            <a:ext cx="4538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 i="1" spc="-150" dirty="0">
                <a:solidFill>
                  <a:schemeClr val="bg1"/>
                </a:solidFill>
                <a:latin typeface="Constantia" panose="02030602050306030303" pitchFamily="18" charset="0"/>
              </a:rPr>
              <a:t>Let’s connect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AA486-DACD-77E0-D8DA-F3437CAFC102}"/>
              </a:ext>
            </a:extLst>
          </p:cNvPr>
          <p:cNvSpPr txBox="1"/>
          <p:nvPr/>
        </p:nvSpPr>
        <p:spPr>
          <a:xfrm>
            <a:off x="8823568" y="6515786"/>
            <a:ext cx="32316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6595C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©2022 The Hoffman Agency</a:t>
            </a:r>
          </a:p>
        </p:txBody>
      </p:sp>
    </p:spTree>
    <p:extLst>
      <p:ext uri="{BB962C8B-B14F-4D97-AF65-F5344CB8AC3E}">
        <p14:creationId xmlns:p14="http://schemas.microsoft.com/office/powerpoint/2010/main" val="351218829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Challenge: </a:t>
            </a:r>
            <a:r>
              <a:rPr lang="en-US" dirty="0"/>
              <a:t>Prove that Snapchat Values Real Friendships</a:t>
            </a:r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AB96D240-BD0B-8D75-6DA3-638503865922}"/>
              </a:ext>
            </a:extLst>
          </p:cNvPr>
          <p:cNvGrpSpPr/>
          <p:nvPr/>
        </p:nvGrpSpPr>
        <p:grpSpPr>
          <a:xfrm rot="21180002">
            <a:off x="2645894" y="1285664"/>
            <a:ext cx="6900211" cy="4769157"/>
            <a:chOff x="4475957" y="173021"/>
            <a:chExt cx="7753971" cy="5164446"/>
          </a:xfrm>
          <a:solidFill>
            <a:schemeClr val="tx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0912DFE-FE13-DCF1-74B6-F847AA217844}"/>
                </a:ext>
              </a:extLst>
            </p:cNvPr>
            <p:cNvSpPr/>
            <p:nvPr/>
          </p:nvSpPr>
          <p:spPr>
            <a:xfrm>
              <a:off x="4945083" y="173021"/>
              <a:ext cx="7284845" cy="5164446"/>
            </a:xfrm>
            <a:custGeom>
              <a:avLst/>
              <a:gdLst>
                <a:gd name="connsiteX0" fmla="*/ 5197611 w 7284845"/>
                <a:gd name="connsiteY0" fmla="*/ 565327 h 5164446"/>
                <a:gd name="connsiteX1" fmla="*/ 5006314 w 7284845"/>
                <a:gd name="connsiteY1" fmla="*/ 583459 h 5164446"/>
                <a:gd name="connsiteX2" fmla="*/ 3686460 w 7284845"/>
                <a:gd name="connsiteY2" fmla="*/ 1048 h 5164446"/>
                <a:gd name="connsiteX3" fmla="*/ 2557939 w 7284845"/>
                <a:gd name="connsiteY3" fmla="*/ 537947 h 5164446"/>
                <a:gd name="connsiteX4" fmla="*/ 2066553 w 7284845"/>
                <a:gd name="connsiteY4" fmla="*/ 483195 h 5164446"/>
                <a:gd name="connsiteX5" fmla="*/ 537253 w 7284845"/>
                <a:gd name="connsiteY5" fmla="*/ 2167147 h 5164446"/>
                <a:gd name="connsiteX6" fmla="*/ 964994 w 7284845"/>
                <a:gd name="connsiteY6" fmla="*/ 3186529 h 5164446"/>
                <a:gd name="connsiteX7" fmla="*/ 519120 w 7284845"/>
                <a:gd name="connsiteY7" fmla="*/ 3914724 h 5164446"/>
                <a:gd name="connsiteX8" fmla="*/ 400716 w 7284845"/>
                <a:gd name="connsiteY8" fmla="*/ 3905476 h 5164446"/>
                <a:gd name="connsiteX9" fmla="*/ 354 w 7284845"/>
                <a:gd name="connsiteY9" fmla="*/ 4342466 h 5164446"/>
                <a:gd name="connsiteX10" fmla="*/ 437344 w 7284845"/>
                <a:gd name="connsiteY10" fmla="*/ 4742827 h 5164446"/>
                <a:gd name="connsiteX11" fmla="*/ 801442 w 7284845"/>
                <a:gd name="connsiteY11" fmla="*/ 4487887 h 5164446"/>
                <a:gd name="connsiteX12" fmla="*/ 1320208 w 7284845"/>
                <a:gd name="connsiteY12" fmla="*/ 4660687 h 5164446"/>
                <a:gd name="connsiteX13" fmla="*/ 1784578 w 7284845"/>
                <a:gd name="connsiteY13" fmla="*/ 4469390 h 5164446"/>
                <a:gd name="connsiteX14" fmla="*/ 3177342 w 7284845"/>
                <a:gd name="connsiteY14" fmla="*/ 5161321 h 5164446"/>
                <a:gd name="connsiteX15" fmla="*/ 4415456 w 7284845"/>
                <a:gd name="connsiteY15" fmla="*/ 4342102 h 5164446"/>
                <a:gd name="connsiteX16" fmla="*/ 5389326 w 7284845"/>
                <a:gd name="connsiteY16" fmla="*/ 4542283 h 5164446"/>
                <a:gd name="connsiteX17" fmla="*/ 7282360 w 7284845"/>
                <a:gd name="connsiteY17" fmla="*/ 2458643 h 5164446"/>
                <a:gd name="connsiteX18" fmla="*/ 5197720 w 7284845"/>
                <a:gd name="connsiteY18" fmla="*/ 565245 h 516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84845" h="5164446">
                  <a:moveTo>
                    <a:pt x="5197611" y="565327"/>
                  </a:moveTo>
                  <a:cubicBezTo>
                    <a:pt x="5133966" y="565327"/>
                    <a:pt x="5070322" y="574575"/>
                    <a:pt x="5006314" y="583459"/>
                  </a:cubicBezTo>
                  <a:cubicBezTo>
                    <a:pt x="4687729" y="210113"/>
                    <a:pt x="4214474" y="-17448"/>
                    <a:pt x="3686460" y="1048"/>
                  </a:cubicBezTo>
                  <a:cubicBezTo>
                    <a:pt x="3240586" y="19180"/>
                    <a:pt x="2839860" y="228609"/>
                    <a:pt x="2557939" y="537947"/>
                  </a:cubicBezTo>
                  <a:cubicBezTo>
                    <a:pt x="2403271" y="492434"/>
                    <a:pt x="2230106" y="474302"/>
                    <a:pt x="2066553" y="483195"/>
                  </a:cubicBezTo>
                  <a:cubicBezTo>
                    <a:pt x="1174442" y="528708"/>
                    <a:pt x="491740" y="1284283"/>
                    <a:pt x="537253" y="2167147"/>
                  </a:cubicBezTo>
                  <a:cubicBezTo>
                    <a:pt x="555385" y="2558624"/>
                    <a:pt x="719301" y="2913474"/>
                    <a:pt x="964994" y="3186529"/>
                  </a:cubicBezTo>
                  <a:cubicBezTo>
                    <a:pt x="691921" y="3313817"/>
                    <a:pt x="500624" y="3596138"/>
                    <a:pt x="519120" y="3914724"/>
                  </a:cubicBezTo>
                  <a:cubicBezTo>
                    <a:pt x="482856" y="3905476"/>
                    <a:pt x="437344" y="3896583"/>
                    <a:pt x="400716" y="3905476"/>
                  </a:cubicBezTo>
                  <a:cubicBezTo>
                    <a:pt x="163907" y="3914724"/>
                    <a:pt x="-8894" y="4114905"/>
                    <a:pt x="354" y="4342466"/>
                  </a:cubicBezTo>
                  <a:cubicBezTo>
                    <a:pt x="9602" y="4579275"/>
                    <a:pt x="209783" y="4752075"/>
                    <a:pt x="437344" y="4742827"/>
                  </a:cubicBezTo>
                  <a:cubicBezTo>
                    <a:pt x="601261" y="4733579"/>
                    <a:pt x="746681" y="4633671"/>
                    <a:pt x="801442" y="4487887"/>
                  </a:cubicBezTo>
                  <a:cubicBezTo>
                    <a:pt x="947226" y="4606291"/>
                    <a:pt x="1120027" y="4669935"/>
                    <a:pt x="1320208" y="4660687"/>
                  </a:cubicBezTo>
                  <a:cubicBezTo>
                    <a:pt x="1502257" y="4651439"/>
                    <a:pt x="1666173" y="4578911"/>
                    <a:pt x="1784578" y="4469390"/>
                  </a:cubicBezTo>
                  <a:cubicBezTo>
                    <a:pt x="2075783" y="4915264"/>
                    <a:pt x="2603798" y="5197585"/>
                    <a:pt x="3177342" y="5161321"/>
                  </a:cubicBezTo>
                  <a:cubicBezTo>
                    <a:pt x="3723489" y="5125057"/>
                    <a:pt x="4178611" y="4797224"/>
                    <a:pt x="4415456" y="4342102"/>
                  </a:cubicBezTo>
                  <a:cubicBezTo>
                    <a:pt x="4706662" y="4487887"/>
                    <a:pt x="5043379" y="4560415"/>
                    <a:pt x="5389326" y="4542283"/>
                  </a:cubicBezTo>
                  <a:cubicBezTo>
                    <a:pt x="6490540" y="4488596"/>
                    <a:pt x="7336793" y="3550936"/>
                    <a:pt x="7282360" y="2458643"/>
                  </a:cubicBezTo>
                  <a:cubicBezTo>
                    <a:pt x="7227600" y="1357430"/>
                    <a:pt x="6299206" y="510903"/>
                    <a:pt x="5197720" y="565245"/>
                  </a:cubicBezTo>
                  <a:close/>
                </a:path>
              </a:pathLst>
            </a:custGeom>
            <a:grpFill/>
            <a:ln w="90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FD5D6BA-6118-651F-1D4F-2EEAD3A0E666}"/>
                </a:ext>
              </a:extLst>
            </p:cNvPr>
            <p:cNvSpPr/>
            <p:nvPr/>
          </p:nvSpPr>
          <p:spPr>
            <a:xfrm>
              <a:off x="4475957" y="4781457"/>
              <a:ext cx="556044" cy="556010"/>
            </a:xfrm>
            <a:custGeom>
              <a:avLst/>
              <a:gdLst>
                <a:gd name="connsiteX0" fmla="*/ 264332 w 556044"/>
                <a:gd name="connsiteY0" fmla="*/ 473 h 556010"/>
                <a:gd name="connsiteX1" fmla="*/ 507 w 556044"/>
                <a:gd name="connsiteY1" fmla="*/ 291678 h 556010"/>
                <a:gd name="connsiteX2" fmla="*/ 291712 w 556044"/>
                <a:gd name="connsiteY2" fmla="*/ 555503 h 556010"/>
                <a:gd name="connsiteX3" fmla="*/ 555537 w 556044"/>
                <a:gd name="connsiteY3" fmla="*/ 264298 h 556010"/>
                <a:gd name="connsiteX4" fmla="*/ 264332 w 556044"/>
                <a:gd name="connsiteY4" fmla="*/ 473 h 55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4" h="556010">
                  <a:moveTo>
                    <a:pt x="264332" y="473"/>
                  </a:moveTo>
                  <a:cubicBezTo>
                    <a:pt x="109663" y="9721"/>
                    <a:pt x="-8741" y="137010"/>
                    <a:pt x="507" y="291678"/>
                  </a:cubicBezTo>
                  <a:cubicBezTo>
                    <a:pt x="9755" y="446347"/>
                    <a:pt x="137044" y="564751"/>
                    <a:pt x="291712" y="555503"/>
                  </a:cubicBezTo>
                  <a:cubicBezTo>
                    <a:pt x="446381" y="546255"/>
                    <a:pt x="564785" y="418967"/>
                    <a:pt x="555537" y="264298"/>
                  </a:cubicBezTo>
                  <a:cubicBezTo>
                    <a:pt x="555537" y="118868"/>
                    <a:pt x="419001" y="-8775"/>
                    <a:pt x="264332" y="473"/>
                  </a:cubicBezTo>
                  <a:close/>
                </a:path>
              </a:pathLst>
            </a:custGeom>
            <a:grpFill/>
            <a:ln w="909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8B43FD-341C-EBBB-D507-DEB74023242F}"/>
              </a:ext>
            </a:extLst>
          </p:cNvPr>
          <p:cNvSpPr txBox="1"/>
          <p:nvPr/>
        </p:nvSpPr>
        <p:spPr>
          <a:xfrm>
            <a:off x="4156570" y="2268507"/>
            <a:ext cx="48610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lang="en-US" sz="22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When people “realize that competing with their friends for likes” is not great, they’ll turn to Snapchat, which focuses on building connections with fewer people but </a:t>
            </a:r>
            <a:r>
              <a:rPr lang="en-US" sz="2200" u="sng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actual friends</a:t>
            </a:r>
            <a:r>
              <a:rPr lang="en-US" sz="22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Evan Spiegel speaking to CNBC</a:t>
            </a:r>
          </a:p>
        </p:txBody>
      </p:sp>
    </p:spTree>
    <p:extLst>
      <p:ext uri="{BB962C8B-B14F-4D97-AF65-F5344CB8AC3E}">
        <p14:creationId xmlns:p14="http://schemas.microsoft.com/office/powerpoint/2010/main" val="307001220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jennysuemakeup.com/wp-content/uploads/2015/10/snapcha-imag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 bwMode="auto">
          <a:xfrm>
            <a:off x="5384" y="0"/>
            <a:ext cx="55526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Opportunity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US" dirty="0"/>
              <a:t>It’s one thing to say Snapchat values friendships; we needed the data to back it up.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US" dirty="0"/>
              <a:t>While plenty of research had been done on romantic and familial relationships, a void existed when it came to friendship studies.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US" dirty="0"/>
              <a:t>We proposed a global friendship study </a:t>
            </a:r>
            <a:br>
              <a:rPr lang="en-US" dirty="0"/>
            </a:br>
            <a:r>
              <a:rPr lang="en-US" dirty="0"/>
              <a:t>to establish Snapchat as an authority </a:t>
            </a:r>
            <a:br>
              <a:rPr lang="en-US" dirty="0"/>
            </a:br>
            <a:r>
              <a:rPr lang="en-US" dirty="0"/>
              <a:t>on friendship.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690" y="3485224"/>
            <a:ext cx="3469990" cy="26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1248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Framing the Research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4672" y="1691640"/>
            <a:ext cx="9612886" cy="3262432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 partnered with Snapchat to launch a global survey in nine markets </a:t>
            </a:r>
            <a:br>
              <a:rPr lang="en-US" dirty="0"/>
            </a:br>
            <a:r>
              <a:rPr lang="en-US" dirty="0"/>
              <a:t>around the world to better understand how culture, age and technology </a:t>
            </a:r>
            <a:br>
              <a:rPr lang="en-US" dirty="0"/>
            </a:br>
            <a:r>
              <a:rPr lang="en-US" dirty="0"/>
              <a:t>impact friendships.</a:t>
            </a:r>
          </a:p>
          <a:p>
            <a: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research and findings served as a basis for Snapchat to show it as the platform that cares most about facilitating close relationships.  </a:t>
            </a:r>
          </a:p>
          <a:p>
            <a: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Hoffman Agency led the U.S. PR efforts and helped shape the research questions and approach to drive compelling stories.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73216907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Framing the Research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4672" y="1380744"/>
            <a:ext cx="9115044" cy="1077218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dirty="0"/>
              <a:t>Turns out there are several definitions of friendship; we homed in </a:t>
            </a:r>
            <a:br>
              <a:rPr lang="en-US" dirty="0"/>
            </a:br>
            <a:r>
              <a:rPr lang="en-US" dirty="0"/>
              <a:t>on “best friends” to shape our story.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90040" y="2303459"/>
            <a:ext cx="7411920" cy="1077218"/>
          </a:xfrm>
          <a:prstGeom prst="rect">
            <a:avLst/>
          </a:prstGeom>
          <a:solidFill>
            <a:srgbClr val="DDE744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Best Friend: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someone you share everything with.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Good Friend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someone you rely on and can trust.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Acquaintance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someone you are friendly with, but your relationship </a:t>
            </a:r>
            <a:b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 not as deep or vulnerable.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39717F-74B0-5AC1-6B6C-48DEC74D469A}"/>
              </a:ext>
            </a:extLst>
          </p:cNvPr>
          <p:cNvGrpSpPr/>
          <p:nvPr/>
        </p:nvGrpSpPr>
        <p:grpSpPr>
          <a:xfrm>
            <a:off x="0" y="3689351"/>
            <a:ext cx="12192000" cy="3070997"/>
            <a:chOff x="1496399" y="3749877"/>
            <a:chExt cx="9199202" cy="250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4C2A07-3F8D-EF4C-8E02-A63747BBC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496"/>
            <a:stretch/>
          </p:blipFill>
          <p:spPr>
            <a:xfrm>
              <a:off x="3366882" y="3751115"/>
              <a:ext cx="2104906" cy="25047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0CC736-4764-F097-C691-B41A5C530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292"/>
            <a:stretch/>
          </p:blipFill>
          <p:spPr>
            <a:xfrm>
              <a:off x="1496399" y="3749877"/>
              <a:ext cx="1876472" cy="24977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1CEC35-2F78-DF60-7713-533E30FED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041" b="5176"/>
            <a:stretch/>
          </p:blipFill>
          <p:spPr>
            <a:xfrm>
              <a:off x="5471788" y="3752353"/>
              <a:ext cx="3128320" cy="2499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871C8E-2504-C0C9-5209-F279E2023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21" b="5171"/>
            <a:stretch/>
          </p:blipFill>
          <p:spPr>
            <a:xfrm>
              <a:off x="8597658" y="3752354"/>
              <a:ext cx="2097943" cy="2497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64620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11193" y="3051360"/>
            <a:ext cx="3193111" cy="3193111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Finding a Credible Expert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4672" y="1691640"/>
            <a:ext cx="8822311" cy="385421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To lend credibility to the study, we needed to find </a:t>
            </a:r>
            <a:br>
              <a:rPr lang="en-US" dirty="0"/>
            </a:br>
            <a:r>
              <a:rPr lang="en-US" dirty="0"/>
              <a:t>the “right” third-party influencer to help us tell the story: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No affiliation with another social networking company </a:t>
            </a:r>
            <a:br>
              <a:rPr lang="en-US" dirty="0"/>
            </a:br>
            <a:r>
              <a:rPr lang="en-US" dirty="0"/>
              <a:t>(we had to disqualify our first pick for this very reason) 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Credentialed (a recognized friendship researcher; </a:t>
            </a:r>
            <a:br>
              <a:rPr lang="en-US" dirty="0"/>
            </a:br>
            <a:r>
              <a:rPr lang="en-US" dirty="0"/>
              <a:t>a Ph.D. was ideal)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Comfortable on camera (NBC’s “Today Show” was in our sights)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Writing chops (delivering a byline was a prerequisite) 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2753330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Finding a Credible Storyteller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7464" y="1691640"/>
            <a:ext cx="7392953" cy="19363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Miriam Kirmayer, Ph.D., fit the bill:</a:t>
            </a:r>
          </a:p>
          <a:p>
            <a:pPr lvl="1">
              <a:lnSpc>
                <a:spcPct val="95000"/>
              </a:lnSpc>
              <a:spcAft>
                <a:spcPts val="600"/>
              </a:spcAft>
            </a:pPr>
            <a:r>
              <a:rPr lang="en-US" dirty="0"/>
              <a:t>A recognized authority on friendship who brought </a:t>
            </a:r>
            <a:br>
              <a:rPr lang="en-US" dirty="0"/>
            </a:br>
            <a:r>
              <a:rPr lang="en-US" dirty="0"/>
              <a:t>the added credibility as a clinical psychologist </a:t>
            </a:r>
          </a:p>
          <a:p>
            <a:pPr lvl="1">
              <a:lnSpc>
                <a:spcPct val="95000"/>
              </a:lnSpc>
              <a:spcAft>
                <a:spcPts val="600"/>
              </a:spcAft>
            </a:pPr>
            <a:r>
              <a:rPr lang="en-US" dirty="0"/>
              <a:t>Expert resource regularly quoted in top media, such as </a:t>
            </a:r>
            <a:br>
              <a:rPr lang="en-US" dirty="0"/>
            </a:br>
            <a:r>
              <a:rPr lang="en-US" dirty="0"/>
              <a:t>The New York Times, TIME and CNN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745" y="1351557"/>
            <a:ext cx="2294668" cy="28713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79" y="4636255"/>
            <a:ext cx="8087243" cy="15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347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Bringing the Story to Life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1E4A-581F-5544-B56C-A1F84DDD14F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2"/>
          </p:nvPr>
        </p:nvSpPr>
        <p:spPr>
          <a:xfrm>
            <a:off x="804672" y="1691640"/>
            <a:ext cx="4210050" cy="17594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After sifting through the </a:t>
            </a:r>
            <a:br>
              <a:rPr lang="en-US" dirty="0"/>
            </a:br>
            <a:r>
              <a:rPr lang="en-US" dirty="0"/>
              <a:t>48-page Friendship Report, </a:t>
            </a:r>
            <a:br>
              <a:rPr lang="en-US" dirty="0"/>
            </a:br>
            <a:r>
              <a:rPr lang="en-US" dirty="0"/>
              <a:t>we teased out the newsworthy data points.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10" y="2393693"/>
            <a:ext cx="6314271" cy="3834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Image result for Snapchat The Friendship Re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1160" y="1261927"/>
            <a:ext cx="2394121" cy="11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8081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D23364-8AE4-4B75-87E8-47A58F0BD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Bringing the Story to Life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A51E4A-581F-5544-B56C-A1F84DDD14FA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99019E-9021-4F09-8A3E-80756E25790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672" y="1691640"/>
            <a:ext cx="3687970" cy="20927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You can access the full </a:t>
            </a:r>
            <a:br>
              <a:rPr lang="en-US" dirty="0"/>
            </a:br>
            <a:r>
              <a:rPr lang="en-US" dirty="0"/>
              <a:t>report at 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https://forbusiness.</a:t>
            </a:r>
            <a:b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snapchat.com/blog/</a:t>
            </a:r>
            <a:b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the-friendship-report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53B74-72AF-42B0-A554-1BDEE842B7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040" y="1627812"/>
            <a:ext cx="7207288" cy="44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7709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heme1-HA2018">
  <a:themeElements>
    <a:clrScheme name="Custom 22">
      <a:dk1>
        <a:srgbClr val="182D43"/>
      </a:dk1>
      <a:lt1>
        <a:srgbClr val="FFFFFF"/>
      </a:lt1>
      <a:dk2>
        <a:srgbClr val="145F7B"/>
      </a:dk2>
      <a:lt2>
        <a:srgbClr val="EEECE1"/>
      </a:lt2>
      <a:accent1>
        <a:srgbClr val="182D43"/>
      </a:accent1>
      <a:accent2>
        <a:srgbClr val="CFDC27"/>
      </a:accent2>
      <a:accent3>
        <a:srgbClr val="EAAE21"/>
      </a:accent3>
      <a:accent4>
        <a:srgbClr val="E64223"/>
      </a:accent4>
      <a:accent5>
        <a:srgbClr val="A070B0"/>
      </a:accent5>
      <a:accent6>
        <a:srgbClr val="5F3E97"/>
      </a:accent6>
      <a:hlink>
        <a:srgbClr val="686F12"/>
      </a:hlink>
      <a:folHlink>
        <a:srgbClr val="182D4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-HA2018" id="{50BDDD83-0147-7441-829C-6F2E5EE4FC4D}" vid="{71C45223-F09C-2D49-B4D9-10BD647903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f71eb1-e58e-43f8-8c84-c7aee78b066e" xsi:nil="true"/>
    <lcf76f155ced4ddcb4097134ff3c332f xmlns="93a1f4a5-9771-43a8-b685-6555d88f8e6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19D87EA99194EA07556E319C5C65B" ma:contentTypeVersion="15" ma:contentTypeDescription="Create a new document." ma:contentTypeScope="" ma:versionID="8063d5a4ba339312a21d8cc0191cc862">
  <xsd:schema xmlns:xsd="http://www.w3.org/2001/XMLSchema" xmlns:xs="http://www.w3.org/2001/XMLSchema" xmlns:p="http://schemas.microsoft.com/office/2006/metadata/properties" xmlns:ns2="93a1f4a5-9771-43a8-b685-6555d88f8e66" xmlns:ns3="00f71eb1-e58e-43f8-8c84-c7aee78b066e" targetNamespace="http://schemas.microsoft.com/office/2006/metadata/properties" ma:root="true" ma:fieldsID="ec857f92ccf1910fd8863bfa08212ba7" ns2:_="" ns3:_="">
    <xsd:import namespace="93a1f4a5-9771-43a8-b685-6555d88f8e66"/>
    <xsd:import namespace="00f71eb1-e58e-43f8-8c84-c7aee78b06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1f4a5-9771-43a8-b685-6555d88f8e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dcf278-c9af-4212-8194-815357aad7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71eb1-e58e-43f8-8c84-c7aee78b066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4b468d-9eb3-4850-946a-7d1822bb3f3e}" ma:internalName="TaxCatchAll" ma:showField="CatchAllData" ma:web="00f71eb1-e58e-43f8-8c84-c7aee78b06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FC7438-F0B6-4CD3-9D2D-C96E0A97B666}">
  <ds:schemaRefs>
    <ds:schemaRef ds:uri="99985f7a-0f05-444a-bf3a-accd73f9a79e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e5a9f7f8-317b-4d63-93fa-a11776f692c1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00f71eb1-e58e-43f8-8c84-c7aee78b066e"/>
    <ds:schemaRef ds:uri="93a1f4a5-9771-43a8-b685-6555d88f8e66"/>
  </ds:schemaRefs>
</ds:datastoreItem>
</file>

<file path=customXml/itemProps2.xml><?xml version="1.0" encoding="utf-8"?>
<ds:datastoreItem xmlns:ds="http://schemas.openxmlformats.org/officeDocument/2006/customXml" ds:itemID="{F07C966A-1C70-4B0C-9664-3630B1C6EA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F7B78C-BE1F-4E90-B93B-D52C68B59F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a1f4a5-9771-43a8-b685-6555d88f8e66"/>
    <ds:schemaRef ds:uri="00f71eb1-e58e-43f8-8c84-c7aee78b06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14517</TotalTime>
  <Words>953</Words>
  <Application>Microsoft Macintosh PowerPoint</Application>
  <PresentationFormat>Widescreen</PresentationFormat>
  <Paragraphs>83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.AppleSystemUIFont</vt:lpstr>
      <vt:lpstr>Arial</vt:lpstr>
      <vt:lpstr>Calibri</vt:lpstr>
      <vt:lpstr>Constantia</vt:lpstr>
      <vt:lpstr>Franklin Gothic Book</vt:lpstr>
      <vt:lpstr>Segoe UI</vt:lpstr>
      <vt:lpstr>Segoe UI Light</vt:lpstr>
      <vt:lpstr>Wingdings</vt:lpstr>
      <vt:lpstr>Theme1-HA2018</vt:lpstr>
      <vt:lpstr>PowerPoint Presentation</vt:lpstr>
      <vt:lpstr>PowerPoint Presentation</vt:lpstr>
      <vt:lpstr>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Placing a Signature Story  with The Wall Street Journal</vt:lpstr>
      <vt:lpstr>PowerPoint Presentation</vt:lpstr>
      <vt:lpstr>Let’s connect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Design Studio</cp:lastModifiedBy>
  <cp:revision>713</cp:revision>
  <cp:lastPrinted>2020-02-13T18:22:40Z</cp:lastPrinted>
  <dcterms:created xsi:type="dcterms:W3CDTF">2018-10-01T18:13:25Z</dcterms:created>
  <dcterms:modified xsi:type="dcterms:W3CDTF">2022-11-07T23:58:16Z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0x01010084619D87EA99194EA07556E319C5C65B</vt:lpwstr>
  </property>
  <property fmtid="{D5CDD505-2E9C-101B-9397-08002B2CF9AE}" pid="3" name="Order">
    <vt:r8>14600</vt:r8>
  </property>
</Properties>
</file>